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1053" r:id="rId6"/>
    <p:sldId id="260" r:id="rId7"/>
    <p:sldId id="1054" r:id="rId8"/>
    <p:sldId id="261" r:id="rId9"/>
    <p:sldId id="1055" r:id="rId10"/>
    <p:sldId id="1056" r:id="rId11"/>
    <p:sldId id="1057" r:id="rId12"/>
    <p:sldId id="262" r:id="rId13"/>
    <p:sldId id="265" r:id="rId14"/>
    <p:sldId id="10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3E2D"/>
    <a:srgbClr val="DA76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5654-EF29-4560-ACF1-0952EEA0D8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5BA23A-6E38-4FD5-B5B1-570E3DE08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7035EA-E070-4EE0-9E11-830B9E5879BD}"/>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5A1F05EF-9428-4448-BBCA-D6B6CA1CA5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E245CB-5F51-479B-A28B-E44C323647DB}"/>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1337586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F4A6-36B8-49A4-B984-BECA84B18E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6C383D-4F87-4A30-BD97-C04A29CA5D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9224E-BA95-41F2-BCA5-65C6627EBAE2}"/>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BC145436-35DA-4BA1-9EE2-9A48574E2E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6A628F-7B18-4C37-952F-CC8144EC9C5C}"/>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151381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6DA39A-F8C8-4701-8EBA-005DB03DFB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336851-E6A9-443F-A6CB-1B4AF38893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FEE34-318E-4746-86A9-C9F885A144DB}"/>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3933E93F-E51B-4AA2-8F67-91668C4CA0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F3DA20-3580-4A55-A648-76504E955CBF}"/>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325391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4B3B-D92E-4D7F-BEC6-430546DA1B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002300-092F-427F-90EE-5696FBA66A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FEB9A4-5609-4AEB-B3B2-65C6723AA8BC}"/>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9B032A8C-816A-4123-9853-848419A28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2B014-8277-46EB-97F2-9AD9B73EAD60}"/>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173877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3A55-C053-4C73-A954-179450F07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C8D584-87C6-4656-8698-B576BE6A3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7BE9BE-BE9A-4A21-A457-4DA1AE32254A}"/>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ED64DD9B-7A62-4FC4-AC7B-0D0A333FF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B8D63-E399-459A-B2A8-424F4D51DDE6}"/>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20382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E617-4F1A-4092-8BBB-2A87604D2C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D98F62-098D-469A-BD89-AE6B543F6F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3FAB97-4B8A-4904-9594-65FC2BEB70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F356CB-DE4B-4C53-832D-2115F52476EC}"/>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6" name="Footer Placeholder 5">
            <a:extLst>
              <a:ext uri="{FF2B5EF4-FFF2-40B4-BE49-F238E27FC236}">
                <a16:creationId xmlns:a16="http://schemas.microsoft.com/office/drawing/2014/main" id="{DE4AD198-94AB-49A1-BFAF-905980ED66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D96FD5-5D45-48B4-A998-3B660D034A8A}"/>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404420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1E92-070A-4313-B1E6-FC1B59CA42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DCC330-BE18-4536-B11A-A16FC185FA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92D67E-4E50-4C37-8000-FFEEF00BDD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AB8D2E-7F8F-41A9-8B77-8FCACCAD3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0F957E-7AFB-482C-B66E-55918252E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F33B77-8EC2-4690-BE9B-F63B34BE5415}"/>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8" name="Footer Placeholder 7">
            <a:extLst>
              <a:ext uri="{FF2B5EF4-FFF2-40B4-BE49-F238E27FC236}">
                <a16:creationId xmlns:a16="http://schemas.microsoft.com/office/drawing/2014/main" id="{A6BD1903-9E84-498A-914B-7453EAAAF8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C8F3B0-4549-4DF7-9C66-8D9632A22BAE}"/>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27834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2A7F-76A5-4D04-8675-8B94DA7E79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0A14ED-BED3-4162-B54A-147C4D5DCD7A}"/>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4" name="Footer Placeholder 3">
            <a:extLst>
              <a:ext uri="{FF2B5EF4-FFF2-40B4-BE49-F238E27FC236}">
                <a16:creationId xmlns:a16="http://schemas.microsoft.com/office/drawing/2014/main" id="{F9C557EE-F4EF-4410-A390-F853C4B251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F5C20A-EA03-4A7E-B616-54441819A4CC}"/>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57331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758E4F-2C99-475B-94DF-604E8DAECD16}"/>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3" name="Footer Placeholder 2">
            <a:extLst>
              <a:ext uri="{FF2B5EF4-FFF2-40B4-BE49-F238E27FC236}">
                <a16:creationId xmlns:a16="http://schemas.microsoft.com/office/drawing/2014/main" id="{21BFFD86-EE48-41C7-BBFE-6480AA4DA9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C90488-722E-4DD8-8018-688C76EEE147}"/>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259021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8264-FD87-44A3-A08E-D3464D082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2D1E9A-B4F7-43B4-8577-F40E24B5BD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C5F646-F0E6-4794-A7AE-0B20FA98F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83E1F-ED94-492D-B033-F328D943A594}"/>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6" name="Footer Placeholder 5">
            <a:extLst>
              <a:ext uri="{FF2B5EF4-FFF2-40B4-BE49-F238E27FC236}">
                <a16:creationId xmlns:a16="http://schemas.microsoft.com/office/drawing/2014/main" id="{93CB2BD2-0984-4C13-9B19-080F409ABE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FACFCF-E7F0-4F6F-B714-3E9AE6AE4F42}"/>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2904141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86E0-1766-4088-B92F-FA112BA91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20F512-3CB1-4161-9A50-D7279CCFC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B70947-90DF-4819-BF34-F181E138D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29902F-3026-4F8E-BA58-0C11A239AD2F}"/>
              </a:ext>
            </a:extLst>
          </p:cNvPr>
          <p:cNvSpPr>
            <a:spLocks noGrp="1"/>
          </p:cNvSpPr>
          <p:nvPr>
            <p:ph type="dt" sz="half" idx="10"/>
          </p:nvPr>
        </p:nvSpPr>
        <p:spPr/>
        <p:txBody>
          <a:bodyPr/>
          <a:lstStyle/>
          <a:p>
            <a:fld id="{5CB81181-96ED-4C35-9B72-0057E4521781}" type="datetimeFigureOut">
              <a:rPr lang="en-IN" smtClean="0"/>
              <a:t>10-04-2024</a:t>
            </a:fld>
            <a:endParaRPr lang="en-IN"/>
          </a:p>
        </p:txBody>
      </p:sp>
      <p:sp>
        <p:nvSpPr>
          <p:cNvPr id="6" name="Footer Placeholder 5">
            <a:extLst>
              <a:ext uri="{FF2B5EF4-FFF2-40B4-BE49-F238E27FC236}">
                <a16:creationId xmlns:a16="http://schemas.microsoft.com/office/drawing/2014/main" id="{99DD578E-1124-425C-AC57-2ACA47D0A4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F2F69E-2F52-42A5-806C-085FFC89EC0C}"/>
              </a:ext>
            </a:extLst>
          </p:cNvPr>
          <p:cNvSpPr>
            <a:spLocks noGrp="1"/>
          </p:cNvSpPr>
          <p:nvPr>
            <p:ph type="sldNum" sz="quarter" idx="12"/>
          </p:nvPr>
        </p:nvSpPr>
        <p:spPr/>
        <p:txBody>
          <a:bodyPr/>
          <a:lstStyle/>
          <a:p>
            <a:fld id="{CBBE1E87-1786-470F-A75A-E46D9B1355D7}" type="slidenum">
              <a:rPr lang="en-IN" smtClean="0"/>
              <a:t>‹#›</a:t>
            </a:fld>
            <a:endParaRPr lang="en-IN"/>
          </a:p>
        </p:txBody>
      </p:sp>
    </p:spTree>
    <p:extLst>
      <p:ext uri="{BB962C8B-B14F-4D97-AF65-F5344CB8AC3E}">
        <p14:creationId xmlns:p14="http://schemas.microsoft.com/office/powerpoint/2010/main" val="342417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13104B-D4DC-47BC-A46B-B40B6BA25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C68B2A-485F-4BAE-A7B0-D99F1331BE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527791-5D38-4684-AFF4-46C59D433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81181-96ED-4C35-9B72-0057E4521781}" type="datetimeFigureOut">
              <a:rPr lang="en-IN" smtClean="0"/>
              <a:t>10-04-2024</a:t>
            </a:fld>
            <a:endParaRPr lang="en-IN"/>
          </a:p>
        </p:txBody>
      </p:sp>
      <p:sp>
        <p:nvSpPr>
          <p:cNvPr id="5" name="Footer Placeholder 4">
            <a:extLst>
              <a:ext uri="{FF2B5EF4-FFF2-40B4-BE49-F238E27FC236}">
                <a16:creationId xmlns:a16="http://schemas.microsoft.com/office/drawing/2014/main" id="{F0F2A6FA-1353-4274-9E40-AF6977C02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D00BB1-1567-4567-8647-086394861A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E1E87-1786-470F-A75A-E46D9B1355D7}" type="slidenum">
              <a:rPr lang="en-IN" smtClean="0"/>
              <a:t>‹#›</a:t>
            </a:fld>
            <a:endParaRPr lang="en-IN"/>
          </a:p>
        </p:txBody>
      </p:sp>
    </p:spTree>
    <p:extLst>
      <p:ext uri="{BB962C8B-B14F-4D97-AF65-F5344CB8AC3E}">
        <p14:creationId xmlns:p14="http://schemas.microsoft.com/office/powerpoint/2010/main" val="1027631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open.canada.ca/data/en/dataset/98f1a129-f628-4ce4-b24d-6f16bf24dd64#wb-auto-6" TargetMode="External"/><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hyperlink" Target="https://www.europarl.europa.eu/topics/en/article/20190313STO31218/co2-emissions-from-cars-facts-and-figures-infographics" TargetMode="External"/><Relationship Id="rId4" Type="http://schemas.openxmlformats.org/officeDocument/2006/relationships/hyperlink" Target="https://ourworldindata.org/co2-emission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pen.canada.ca/data/en/dataset/98f1a129-f628-4ce4-b24d-6f16bf24dd64#wb-auto-6"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ACB617E2-91E3-4907-752A-5C70BAEDC76B}"/>
              </a:ext>
            </a:extLst>
          </p:cNvPr>
          <p:cNvGrpSpPr/>
          <p:nvPr/>
        </p:nvGrpSpPr>
        <p:grpSpPr>
          <a:xfrm>
            <a:off x="1360905" y="5252326"/>
            <a:ext cx="9470190" cy="1015663"/>
            <a:chOff x="669514" y="5252325"/>
            <a:chExt cx="9470190" cy="1015663"/>
          </a:xfrm>
        </p:grpSpPr>
        <p:sp>
          <p:nvSpPr>
            <p:cNvPr id="10" name="TextBox 9">
              <a:extLst>
                <a:ext uri="{FF2B5EF4-FFF2-40B4-BE49-F238E27FC236}">
                  <a16:creationId xmlns:a16="http://schemas.microsoft.com/office/drawing/2014/main" id="{0389AFDA-DED7-1820-031B-6FCB324DEF2D}"/>
                </a:ext>
              </a:extLst>
            </p:cNvPr>
            <p:cNvSpPr txBox="1"/>
            <p:nvPr/>
          </p:nvSpPr>
          <p:spPr>
            <a:xfrm>
              <a:off x="669514" y="5252325"/>
              <a:ext cx="5426486" cy="1015663"/>
            </a:xfrm>
            <a:prstGeom prst="rect">
              <a:avLst/>
            </a:prstGeom>
            <a:noFill/>
          </p:spPr>
          <p:txBody>
            <a:bodyPr wrap="none" rtlCol="0">
              <a:spAutoFit/>
            </a:bodyPr>
            <a:lstStyle/>
            <a:p>
              <a:r>
                <a:rPr lang="en-US" sz="6000" b="1" dirty="0">
                  <a:solidFill>
                    <a:schemeClr val="bg1"/>
                  </a:solidFill>
                  <a:latin typeface="Lora" pitchFamily="2" charset="0"/>
                </a:rPr>
                <a:t>Car Emissions</a:t>
              </a:r>
            </a:p>
          </p:txBody>
        </p:sp>
        <p:sp>
          <p:nvSpPr>
            <p:cNvPr id="11" name="TextBox 10">
              <a:extLst>
                <a:ext uri="{FF2B5EF4-FFF2-40B4-BE49-F238E27FC236}">
                  <a16:creationId xmlns:a16="http://schemas.microsoft.com/office/drawing/2014/main" id="{FD7D1A91-3163-A1D1-DCC4-3D760D9EBF68}"/>
                </a:ext>
              </a:extLst>
            </p:cNvPr>
            <p:cNvSpPr txBox="1"/>
            <p:nvPr/>
          </p:nvSpPr>
          <p:spPr>
            <a:xfrm>
              <a:off x="6197599" y="5609357"/>
              <a:ext cx="3942105" cy="369332"/>
            </a:xfrm>
            <a:prstGeom prst="rect">
              <a:avLst/>
            </a:prstGeom>
            <a:noFill/>
          </p:spPr>
          <p:txBody>
            <a:bodyPr wrap="none" rtlCol="0">
              <a:spAutoFit/>
            </a:bodyPr>
            <a:lstStyle/>
            <a:p>
              <a:r>
                <a:rPr lang="en-US" dirty="0">
                  <a:solidFill>
                    <a:schemeClr val="bg1"/>
                  </a:solidFill>
                  <a:latin typeface="Lora" pitchFamily="2" charset="0"/>
                </a:rPr>
                <a:t>PowerPoint Presentation Template</a:t>
              </a:r>
            </a:p>
          </p:txBody>
        </p:sp>
      </p:grpSp>
      <p:pic>
        <p:nvPicPr>
          <p:cNvPr id="14" name="Picture 13" descr="A picture containing land vehicle, car, outdoor, wheel&#10;&#10;Description automatically generated">
            <a:extLst>
              <a:ext uri="{FF2B5EF4-FFF2-40B4-BE49-F238E27FC236}">
                <a16:creationId xmlns:a16="http://schemas.microsoft.com/office/drawing/2014/main" id="{278EB5D1-6EB7-2C92-103F-39EF33ED3614}"/>
              </a:ext>
            </a:extLst>
          </p:cNvPr>
          <p:cNvPicPr>
            <a:picLocks noChangeAspect="1"/>
          </p:cNvPicPr>
          <p:nvPr/>
        </p:nvPicPr>
        <p:blipFill rotWithShape="1">
          <a:blip r:embed="rId2">
            <a:extLst>
              <a:ext uri="{28A0092B-C50C-407E-A947-70E740481C1C}">
                <a14:useLocalDpi xmlns:a14="http://schemas.microsoft.com/office/drawing/2010/main" val="0"/>
              </a:ext>
            </a:extLst>
          </a:blip>
          <a:srcRect r="35390"/>
          <a:stretch/>
        </p:blipFill>
        <p:spPr>
          <a:xfrm>
            <a:off x="0" y="0"/>
            <a:ext cx="7907706" cy="6885344"/>
          </a:xfrm>
          <a:prstGeom prst="rect">
            <a:avLst/>
          </a:prstGeom>
        </p:spPr>
      </p:pic>
      <p:sp>
        <p:nvSpPr>
          <p:cNvPr id="2" name="Rectangle 1">
            <a:extLst>
              <a:ext uri="{FF2B5EF4-FFF2-40B4-BE49-F238E27FC236}">
                <a16:creationId xmlns:a16="http://schemas.microsoft.com/office/drawing/2014/main" id="{8AF07C73-21A3-BEDF-1E29-6BBFD587591B}"/>
              </a:ext>
            </a:extLst>
          </p:cNvPr>
          <p:cNvSpPr/>
          <p:nvPr/>
        </p:nvSpPr>
        <p:spPr>
          <a:xfrm>
            <a:off x="6096000" y="0"/>
            <a:ext cx="6196075" cy="6858000"/>
          </a:xfrm>
          <a:prstGeom prst="rect">
            <a:avLst/>
          </a:prstGeom>
          <a:solidFill>
            <a:srgbClr val="B93E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A25DAD-F79E-ABDA-28A2-34C08AC1FB7F}"/>
              </a:ext>
            </a:extLst>
          </p:cNvPr>
          <p:cNvSpPr txBox="1"/>
          <p:nvPr/>
        </p:nvSpPr>
        <p:spPr>
          <a:xfrm>
            <a:off x="6656158" y="2142722"/>
            <a:ext cx="5426486" cy="1200329"/>
          </a:xfrm>
          <a:prstGeom prst="rect">
            <a:avLst/>
          </a:prstGeom>
          <a:noFill/>
        </p:spPr>
        <p:txBody>
          <a:bodyPr wrap="square">
            <a:spAutoFit/>
          </a:bodyPr>
          <a:lstStyle/>
          <a:p>
            <a:r>
              <a:rPr lang="en-IN" sz="3600" b="1" dirty="0">
                <a:solidFill>
                  <a:schemeClr val="bg1"/>
                </a:solidFill>
                <a:latin typeface="Lora" pitchFamily="2" charset="0"/>
              </a:rPr>
              <a:t>CO2 VEHICLE EMISSIONS ANALYSIS</a:t>
            </a:r>
          </a:p>
        </p:txBody>
      </p:sp>
      <p:sp>
        <p:nvSpPr>
          <p:cNvPr id="5" name="TextBox 4">
            <a:extLst>
              <a:ext uri="{FF2B5EF4-FFF2-40B4-BE49-F238E27FC236}">
                <a16:creationId xmlns:a16="http://schemas.microsoft.com/office/drawing/2014/main" id="{4A3A4D49-CFC4-9609-8F69-5F5DB23FF220}"/>
              </a:ext>
            </a:extLst>
          </p:cNvPr>
          <p:cNvSpPr txBox="1"/>
          <p:nvPr/>
        </p:nvSpPr>
        <p:spPr>
          <a:xfrm>
            <a:off x="7222984" y="3933062"/>
            <a:ext cx="3942105" cy="400110"/>
          </a:xfrm>
          <a:prstGeom prst="rect">
            <a:avLst/>
          </a:prstGeom>
          <a:noFill/>
        </p:spPr>
        <p:txBody>
          <a:bodyPr wrap="square">
            <a:spAutoFit/>
          </a:bodyPr>
          <a:lstStyle/>
          <a:p>
            <a:r>
              <a:rPr lang="en-US" sz="2000" b="0" i="0" dirty="0">
                <a:solidFill>
                  <a:schemeClr val="bg1"/>
                </a:solidFill>
                <a:effectLst/>
                <a:latin typeface="Lora" pitchFamily="2" charset="0"/>
              </a:rPr>
              <a:t>"Reduce emissions, drive green"</a:t>
            </a:r>
            <a:endParaRPr lang="en-US" sz="2000" dirty="0">
              <a:solidFill>
                <a:schemeClr val="bg1"/>
              </a:solidFill>
              <a:latin typeface="Lora" pitchFamily="2" charset="0"/>
            </a:endParaRPr>
          </a:p>
        </p:txBody>
      </p:sp>
    </p:spTree>
    <p:extLst>
      <p:ext uri="{BB962C8B-B14F-4D97-AF65-F5344CB8AC3E}">
        <p14:creationId xmlns:p14="http://schemas.microsoft.com/office/powerpoint/2010/main" val="330863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83F1E-438A-482C-9527-A94CDB7BFC01}"/>
              </a:ext>
            </a:extLst>
          </p:cNvPr>
          <p:cNvSpPr/>
          <p:nvPr/>
        </p:nvSpPr>
        <p:spPr>
          <a:xfrm>
            <a:off x="0" y="0"/>
            <a:ext cx="8847438" cy="6858000"/>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14B2BF5C-BCCD-4CE4-9A80-577D76F33F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958183" y="3029926"/>
            <a:ext cx="6228221" cy="3576147"/>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361699-0863-4847-A578-690DAD159F85}"/>
              </a:ext>
            </a:extLst>
          </p:cNvPr>
          <p:cNvSpPr txBox="1"/>
          <p:nvPr/>
        </p:nvSpPr>
        <p:spPr>
          <a:xfrm>
            <a:off x="244580" y="413938"/>
            <a:ext cx="5672697" cy="5786199"/>
          </a:xfrm>
          <a:prstGeom prst="rect">
            <a:avLst/>
          </a:prstGeom>
          <a:noFill/>
        </p:spPr>
        <p:txBody>
          <a:bodyPr wrap="square">
            <a:spAutoFit/>
          </a:bodyPr>
          <a:lstStyle/>
          <a:p>
            <a:r>
              <a:rPr lang="en-GB" sz="3200" b="1" dirty="0">
                <a:latin typeface="Lora" pitchFamily="2" charset="0"/>
              </a:rPr>
              <a:t>k-nearest neighbour (</a:t>
            </a:r>
            <a:r>
              <a:rPr lang="en-GB" sz="3200" b="1" dirty="0" err="1">
                <a:latin typeface="Lora" pitchFamily="2" charset="0"/>
              </a:rPr>
              <a:t>knn</a:t>
            </a:r>
            <a:r>
              <a:rPr lang="en-GB" sz="3200" b="1" dirty="0">
                <a:latin typeface="Lora" pitchFamily="2" charset="0"/>
              </a:rPr>
              <a:t>)</a:t>
            </a:r>
            <a:endParaRPr lang="en-GB" sz="3200" b="1" i="0" dirty="0">
              <a:effectLst/>
              <a:latin typeface="Lora" pitchFamily="2" charset="0"/>
            </a:endParaRPr>
          </a:p>
          <a:p>
            <a:endParaRPr lang="en-GB" sz="1600" b="1" i="0" dirty="0">
              <a:effectLst/>
              <a:latin typeface="Lora" pitchFamily="2" charset="0"/>
            </a:endParaRPr>
          </a:p>
          <a:p>
            <a:r>
              <a:rPr lang="en-US" sz="1400" b="1" dirty="0">
                <a:latin typeface="Lora" pitchFamily="2" charset="0"/>
              </a:rPr>
              <a:t>Baseline Model:</a:t>
            </a:r>
          </a:p>
          <a:p>
            <a:pPr marL="285750" indent="-285750">
              <a:buFont typeface="Arial" panose="020B0604020202020204" pitchFamily="34" charset="0"/>
              <a:buChar char="•"/>
            </a:pPr>
            <a:r>
              <a:rPr lang="en-US" sz="1400" dirty="0">
                <a:solidFill>
                  <a:schemeClr val="bg1"/>
                </a:solidFill>
                <a:latin typeface="Lora" pitchFamily="2" charset="0"/>
              </a:rPr>
              <a:t>K-nearest neighbors (KNN) regression is implemented with 5 neighbors.</a:t>
            </a:r>
          </a:p>
          <a:p>
            <a:pPr marL="285750" indent="-285750">
              <a:buFont typeface="Arial" panose="020B0604020202020204" pitchFamily="34" charset="0"/>
              <a:buChar char="•"/>
            </a:pPr>
            <a:r>
              <a:rPr lang="en-US" sz="1400" dirty="0">
                <a:solidFill>
                  <a:schemeClr val="bg1"/>
                </a:solidFill>
                <a:latin typeface="Lora" pitchFamily="2" charset="0"/>
              </a:rPr>
              <a:t>Performance metrics for KNN:</a:t>
            </a:r>
          </a:p>
          <a:p>
            <a:r>
              <a:rPr lang="en-US" sz="1400" dirty="0">
                <a:solidFill>
                  <a:schemeClr val="bg1"/>
                </a:solidFill>
                <a:latin typeface="Lora" pitchFamily="2" charset="0"/>
              </a:rPr>
              <a:t>	Mean Squared Error (MSE): 9.62</a:t>
            </a:r>
          </a:p>
          <a:p>
            <a:r>
              <a:rPr lang="en-US" sz="1400" dirty="0">
                <a:solidFill>
                  <a:schemeClr val="bg1"/>
                </a:solidFill>
                <a:latin typeface="Lora" pitchFamily="2" charset="0"/>
              </a:rPr>
              <a:t>	Root Mean Squared Error (RMSE): 3.10</a:t>
            </a:r>
          </a:p>
          <a:p>
            <a:r>
              <a:rPr lang="en-US" sz="1400" dirty="0">
                <a:solidFill>
                  <a:schemeClr val="bg1"/>
                </a:solidFill>
                <a:latin typeface="Lora" pitchFamily="2" charset="0"/>
              </a:rPr>
              <a:t>	R-squared (R^2) Score: 0.997</a:t>
            </a:r>
          </a:p>
          <a:p>
            <a:pPr marL="285750" indent="-285750">
              <a:buFont typeface="Arial" panose="020B0604020202020204" pitchFamily="34" charset="0"/>
              <a:buChar char="•"/>
            </a:pPr>
            <a:r>
              <a:rPr lang="en-US" sz="1400" dirty="0">
                <a:solidFill>
                  <a:schemeClr val="bg1"/>
                </a:solidFill>
                <a:latin typeface="Lora" pitchFamily="2" charset="0"/>
              </a:rPr>
              <a:t>The KNN model demonstrates good performance with relatively low MSE and high R^2 score, indicating a strong fit to the data.</a:t>
            </a:r>
          </a:p>
          <a:p>
            <a:endParaRPr lang="en-US" sz="1400" b="1" dirty="0">
              <a:solidFill>
                <a:schemeClr val="bg1"/>
              </a:solidFill>
              <a:latin typeface="Lora" pitchFamily="2" charset="0"/>
            </a:endParaRPr>
          </a:p>
          <a:p>
            <a:r>
              <a:rPr lang="en-US" sz="1400" b="1" dirty="0">
                <a:latin typeface="Lora" pitchFamily="2" charset="0"/>
              </a:rPr>
              <a:t>Hyperparameter Tuning:</a:t>
            </a:r>
          </a:p>
          <a:p>
            <a:pPr marL="285750" indent="-285750">
              <a:buFont typeface="Arial" panose="020B0604020202020204" pitchFamily="34" charset="0"/>
              <a:buChar char="•"/>
            </a:pPr>
            <a:r>
              <a:rPr lang="en-US" sz="1400" dirty="0">
                <a:solidFill>
                  <a:schemeClr val="bg1"/>
                </a:solidFill>
                <a:latin typeface="Lora" pitchFamily="2" charset="0"/>
              </a:rPr>
              <a:t>K-nearest neighbors (KNN) regression is tuned using grid search with cross-validation (CV).</a:t>
            </a:r>
          </a:p>
          <a:p>
            <a:pPr marL="285750" indent="-285750">
              <a:buFont typeface="Arial" panose="020B0604020202020204" pitchFamily="34" charset="0"/>
              <a:buChar char="•"/>
            </a:pPr>
            <a:r>
              <a:rPr lang="en-US" sz="1400" dirty="0">
                <a:solidFill>
                  <a:schemeClr val="bg1"/>
                </a:solidFill>
                <a:latin typeface="Lora" pitchFamily="2" charset="0"/>
              </a:rPr>
              <a:t>The hyperparameter grid includes number of neighbors, weights, and distance metrics.</a:t>
            </a:r>
          </a:p>
          <a:p>
            <a:pPr marL="285750" indent="-285750">
              <a:buFont typeface="Arial" panose="020B0604020202020204" pitchFamily="34" charset="0"/>
              <a:buChar char="•"/>
            </a:pPr>
            <a:r>
              <a:rPr lang="en-US" sz="1400" dirty="0">
                <a:solidFill>
                  <a:schemeClr val="bg1"/>
                </a:solidFill>
                <a:latin typeface="Lora" pitchFamily="2" charset="0"/>
              </a:rPr>
              <a:t>Performance metrics for the best model:</a:t>
            </a:r>
          </a:p>
          <a:p>
            <a:r>
              <a:rPr lang="en-US" sz="1400" dirty="0">
                <a:solidFill>
                  <a:schemeClr val="bg1"/>
                </a:solidFill>
                <a:latin typeface="Lora" pitchFamily="2" charset="0"/>
              </a:rPr>
              <a:t>	Mean Squared Error (MSE): 33.17</a:t>
            </a:r>
          </a:p>
          <a:p>
            <a:r>
              <a:rPr lang="en-US" sz="1400" dirty="0">
                <a:solidFill>
                  <a:schemeClr val="bg1"/>
                </a:solidFill>
                <a:latin typeface="Lora" pitchFamily="2" charset="0"/>
              </a:rPr>
              <a:t>	Root Mean Squared Error (RMSE): 5.76</a:t>
            </a:r>
          </a:p>
          <a:p>
            <a:r>
              <a:rPr lang="en-US" sz="1400" dirty="0">
                <a:solidFill>
                  <a:schemeClr val="bg1"/>
                </a:solidFill>
                <a:latin typeface="Lora" pitchFamily="2" charset="0"/>
              </a:rPr>
              <a:t>	R-squared (R^2) Score: 0.991</a:t>
            </a:r>
          </a:p>
          <a:p>
            <a:pPr marL="285750" indent="-285750">
              <a:buFont typeface="Arial" panose="020B0604020202020204" pitchFamily="34" charset="0"/>
              <a:buChar char="•"/>
            </a:pPr>
            <a:r>
              <a:rPr lang="en-US" sz="1400" dirty="0">
                <a:solidFill>
                  <a:schemeClr val="bg1"/>
                </a:solidFill>
                <a:latin typeface="Lora" pitchFamily="2" charset="0"/>
              </a:rPr>
              <a:t>The tuned KNN model demonstrates good performance with a relatively low RMSE and high R^2 score, indicating a strong fit to the data.</a:t>
            </a:r>
            <a:endParaRPr lang="en-IN" sz="3200" dirty="0">
              <a:latin typeface="Lora" pitchFamily="2" charset="0"/>
            </a:endParaRPr>
          </a:p>
        </p:txBody>
      </p:sp>
      <p:sp>
        <p:nvSpPr>
          <p:cNvPr id="2" name="Rectangle 4">
            <a:extLst>
              <a:ext uri="{FF2B5EF4-FFF2-40B4-BE49-F238E27FC236}">
                <a16:creationId xmlns:a16="http://schemas.microsoft.com/office/drawing/2014/main" id="{A955331A-4917-41E6-9A9B-9032EF929C86}"/>
              </a:ext>
            </a:extLst>
          </p:cNvPr>
          <p:cNvSpPr>
            <a:spLocks noChangeArrowheads="1"/>
          </p:cNvSpPr>
          <p:nvPr/>
        </p:nvSpPr>
        <p:spPr bwMode="auto">
          <a:xfrm>
            <a:off x="334214" y="3307038"/>
            <a:ext cx="5623969" cy="878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latin typeface="Lora" pitchFamily="2" charset="0"/>
              </a:rPr>
            </a:br>
            <a:endParaRPr kumimoji="0" lang="en-US" altLang="en-US" b="0" i="0" u="none" strike="noStrike" cap="none" normalizeH="0" baseline="0" dirty="0">
              <a:ln>
                <a:noFill/>
              </a:ln>
              <a:solidFill>
                <a:schemeClr val="bg1"/>
              </a:solidFill>
              <a:effectLst/>
              <a:latin typeface="Lora" pitchFamily="2" charset="0"/>
            </a:endParaRPr>
          </a:p>
        </p:txBody>
      </p:sp>
      <p:pic>
        <p:nvPicPr>
          <p:cNvPr id="4" name="Picture 3" descr="A graph of a graph showing the amount of carbon dioxide&#10;&#10;Description automatically generated">
            <a:extLst>
              <a:ext uri="{FF2B5EF4-FFF2-40B4-BE49-F238E27FC236}">
                <a16:creationId xmlns:a16="http://schemas.microsoft.com/office/drawing/2014/main" id="{757D40EE-6281-6A98-660E-53B420E6D3D8}"/>
              </a:ext>
            </a:extLst>
          </p:cNvPr>
          <p:cNvPicPr>
            <a:picLocks noChangeAspect="1"/>
          </p:cNvPicPr>
          <p:nvPr/>
        </p:nvPicPr>
        <p:blipFill>
          <a:blip r:embed="rId3"/>
          <a:stretch>
            <a:fillRect/>
          </a:stretch>
        </p:blipFill>
        <p:spPr>
          <a:xfrm>
            <a:off x="6924092" y="61686"/>
            <a:ext cx="4800600" cy="2858796"/>
          </a:xfrm>
          <a:prstGeom prst="rect">
            <a:avLst/>
          </a:prstGeom>
        </p:spPr>
      </p:pic>
    </p:spTree>
    <p:extLst>
      <p:ext uri="{BB962C8B-B14F-4D97-AF65-F5344CB8AC3E}">
        <p14:creationId xmlns:p14="http://schemas.microsoft.com/office/powerpoint/2010/main" val="300009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83F1E-438A-482C-9527-A94CDB7BFC01}"/>
              </a:ext>
            </a:extLst>
          </p:cNvPr>
          <p:cNvSpPr/>
          <p:nvPr/>
        </p:nvSpPr>
        <p:spPr>
          <a:xfrm>
            <a:off x="0" y="0"/>
            <a:ext cx="8847438" cy="6858000"/>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14B2BF5C-BCCD-4CE4-9A80-577D76F33F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513707" y="3029926"/>
            <a:ext cx="5672697" cy="3576147"/>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361699-0863-4847-A578-690DAD159F85}"/>
              </a:ext>
            </a:extLst>
          </p:cNvPr>
          <p:cNvSpPr txBox="1"/>
          <p:nvPr/>
        </p:nvSpPr>
        <p:spPr>
          <a:xfrm>
            <a:off x="285486" y="27992"/>
            <a:ext cx="6228221" cy="6647974"/>
          </a:xfrm>
          <a:prstGeom prst="rect">
            <a:avLst/>
          </a:prstGeom>
          <a:noFill/>
        </p:spPr>
        <p:txBody>
          <a:bodyPr wrap="square">
            <a:spAutoFit/>
          </a:bodyPr>
          <a:lstStyle/>
          <a:p>
            <a:r>
              <a:rPr lang="en-GB" sz="3200" b="1" i="0" dirty="0">
                <a:effectLst/>
                <a:latin typeface="Lora" pitchFamily="2" charset="0"/>
              </a:rPr>
              <a:t>Random Forest</a:t>
            </a:r>
          </a:p>
          <a:p>
            <a:endParaRPr lang="en-GB" sz="1600" b="1" i="0" dirty="0">
              <a:effectLst/>
              <a:latin typeface="Lora" pitchFamily="2" charset="0"/>
            </a:endParaRPr>
          </a:p>
          <a:p>
            <a:r>
              <a:rPr lang="en-US" sz="1400" b="1" dirty="0">
                <a:latin typeface="Lora" pitchFamily="2" charset="0"/>
              </a:rPr>
              <a:t>Baseline Model:</a:t>
            </a:r>
          </a:p>
          <a:p>
            <a:pPr marL="285750" indent="-285750" algn="just">
              <a:buFont typeface="Arial" panose="020B0604020202020204" pitchFamily="34" charset="0"/>
              <a:buChar char="•"/>
            </a:pPr>
            <a:r>
              <a:rPr lang="en-US" sz="1400" dirty="0">
                <a:solidFill>
                  <a:schemeClr val="bg1"/>
                </a:solidFill>
                <a:latin typeface="Lora" pitchFamily="2" charset="0"/>
              </a:rPr>
              <a:t>Random Forest regression is applied to the dataset without hyperparameter tuning.</a:t>
            </a:r>
          </a:p>
          <a:p>
            <a:pPr marL="285750" indent="-285750" algn="just">
              <a:buFont typeface="Arial" panose="020B0604020202020204" pitchFamily="34" charset="0"/>
              <a:buChar char="•"/>
            </a:pPr>
            <a:r>
              <a:rPr lang="en-US" sz="1400" dirty="0">
                <a:solidFill>
                  <a:schemeClr val="bg1"/>
                </a:solidFill>
                <a:latin typeface="Lora" pitchFamily="2" charset="0"/>
              </a:rPr>
              <a:t>The model is trained on scaled training data and evaluated on scaled test data.</a:t>
            </a:r>
          </a:p>
          <a:p>
            <a:pPr marL="285750" indent="-285750" algn="just">
              <a:buFont typeface="Arial" panose="020B0604020202020204" pitchFamily="34" charset="0"/>
              <a:buChar char="•"/>
            </a:pPr>
            <a:r>
              <a:rPr lang="en-US" sz="1400" dirty="0">
                <a:solidFill>
                  <a:schemeClr val="bg1"/>
                </a:solidFill>
                <a:latin typeface="Lora" pitchFamily="2" charset="0"/>
              </a:rPr>
              <a:t>Performance metrics for the Random Forest model:</a:t>
            </a:r>
          </a:p>
          <a:p>
            <a:pPr algn="just"/>
            <a:r>
              <a:rPr lang="en-US" sz="1400" dirty="0">
                <a:solidFill>
                  <a:schemeClr val="bg1"/>
                </a:solidFill>
                <a:latin typeface="Lora" pitchFamily="2" charset="0"/>
              </a:rPr>
              <a:t>	Mean Squared Error (MSE): 4.32</a:t>
            </a:r>
          </a:p>
          <a:p>
            <a:pPr algn="just"/>
            <a:r>
              <a:rPr lang="en-US" sz="1400" dirty="0">
                <a:solidFill>
                  <a:schemeClr val="bg1"/>
                </a:solidFill>
                <a:latin typeface="Lora" pitchFamily="2" charset="0"/>
              </a:rPr>
              <a:t>	Root Mean Squared Error (RMSE): 2.08</a:t>
            </a:r>
          </a:p>
          <a:p>
            <a:pPr algn="just"/>
            <a:r>
              <a:rPr lang="en-US" sz="1400" dirty="0">
                <a:solidFill>
                  <a:schemeClr val="bg1"/>
                </a:solidFill>
                <a:latin typeface="Lora" pitchFamily="2" charset="0"/>
              </a:rPr>
              <a:t>	R-squared (R^2) Score: 0.999</a:t>
            </a:r>
          </a:p>
          <a:p>
            <a:pPr marL="285750" indent="-285750" algn="just">
              <a:buFont typeface="Arial" panose="020B0604020202020204" pitchFamily="34" charset="0"/>
              <a:buChar char="•"/>
            </a:pPr>
            <a:r>
              <a:rPr lang="en-US" sz="1400" dirty="0">
                <a:solidFill>
                  <a:schemeClr val="bg1"/>
                </a:solidFill>
                <a:latin typeface="Lora" pitchFamily="2" charset="0"/>
              </a:rPr>
              <a:t>The Random Forest model demonstrates superior performance with significantly lower RMSE and higher R^2 score compared to other models, indicating a strong fit to the data.</a:t>
            </a:r>
          </a:p>
          <a:p>
            <a:endParaRPr lang="en-US" sz="1400" b="1" dirty="0">
              <a:solidFill>
                <a:schemeClr val="bg1"/>
              </a:solidFill>
              <a:latin typeface="Lora" pitchFamily="2" charset="0"/>
            </a:endParaRPr>
          </a:p>
          <a:p>
            <a:r>
              <a:rPr lang="en-US" sz="1400" b="1" dirty="0">
                <a:latin typeface="Lora" pitchFamily="2" charset="0"/>
              </a:rPr>
              <a:t>Hyperparameter Tuning:</a:t>
            </a:r>
          </a:p>
          <a:p>
            <a:pPr marL="285750" indent="-285750">
              <a:buFont typeface="Arial" panose="020B0604020202020204" pitchFamily="34" charset="0"/>
              <a:buChar char="•"/>
            </a:pPr>
            <a:r>
              <a:rPr lang="en-US" sz="1400" dirty="0">
                <a:solidFill>
                  <a:schemeClr val="bg1"/>
                </a:solidFill>
                <a:latin typeface="Lora" pitchFamily="2" charset="0"/>
              </a:rPr>
              <a:t>Randomized Search Cross Validation (</a:t>
            </a:r>
            <a:r>
              <a:rPr lang="en-US" sz="1400" dirty="0" err="1">
                <a:solidFill>
                  <a:schemeClr val="bg1"/>
                </a:solidFill>
                <a:latin typeface="Lora" pitchFamily="2" charset="0"/>
              </a:rPr>
              <a:t>RandomizedSearchCV</a:t>
            </a:r>
            <a:r>
              <a:rPr lang="en-US" sz="1400" dirty="0">
                <a:solidFill>
                  <a:schemeClr val="bg1"/>
                </a:solidFill>
                <a:latin typeface="Lora" pitchFamily="2" charset="0"/>
              </a:rPr>
              <a:t>) is utilized to find the optimal hyperparameters for the Random Forest model.</a:t>
            </a:r>
          </a:p>
          <a:p>
            <a:pPr marL="285750" indent="-285750">
              <a:buFont typeface="Arial" panose="020B0604020202020204" pitchFamily="34" charset="0"/>
              <a:buChar char="•"/>
            </a:pPr>
            <a:r>
              <a:rPr lang="en-US" sz="1400" dirty="0">
                <a:solidFill>
                  <a:schemeClr val="bg1"/>
                </a:solidFill>
                <a:latin typeface="Lora" pitchFamily="2" charset="0"/>
              </a:rPr>
              <a:t>The hyperparameter space includes parameters such as the number of estimators, maximum depth of trees, and minimum samples required for splitting and leaf nodes.</a:t>
            </a:r>
          </a:p>
          <a:p>
            <a:pPr marL="285750" indent="-285750">
              <a:buFont typeface="Arial" panose="020B0604020202020204" pitchFamily="34" charset="0"/>
              <a:buChar char="•"/>
            </a:pPr>
            <a:r>
              <a:rPr lang="en-US" sz="1400" dirty="0">
                <a:solidFill>
                  <a:schemeClr val="bg1"/>
                </a:solidFill>
                <a:latin typeface="Lora" pitchFamily="2" charset="0"/>
              </a:rPr>
              <a:t>Performance metrics for the best Random Forest model:</a:t>
            </a:r>
          </a:p>
          <a:p>
            <a:r>
              <a:rPr lang="en-US" sz="1400" dirty="0">
                <a:solidFill>
                  <a:schemeClr val="bg1"/>
                </a:solidFill>
                <a:latin typeface="Lora" pitchFamily="2" charset="0"/>
              </a:rPr>
              <a:t>	Mean Squared Error (MSE): 5.15</a:t>
            </a:r>
          </a:p>
          <a:p>
            <a:r>
              <a:rPr lang="en-US" sz="1400" dirty="0">
                <a:solidFill>
                  <a:schemeClr val="bg1"/>
                </a:solidFill>
                <a:latin typeface="Lora" pitchFamily="2" charset="0"/>
              </a:rPr>
              <a:t>	Root Mean Squared Error (RMSE): 2.27</a:t>
            </a:r>
          </a:p>
          <a:p>
            <a:r>
              <a:rPr lang="en-US" sz="1400" dirty="0">
                <a:solidFill>
                  <a:schemeClr val="bg1"/>
                </a:solidFill>
                <a:latin typeface="Lora" pitchFamily="2" charset="0"/>
              </a:rPr>
              <a:t>	R-squared (R^2) Score: 0.998</a:t>
            </a:r>
          </a:p>
          <a:p>
            <a:pPr marL="285750" indent="-285750">
              <a:buFont typeface="Arial" panose="020B0604020202020204" pitchFamily="34" charset="0"/>
              <a:buChar char="•"/>
            </a:pPr>
            <a:r>
              <a:rPr lang="en-US" sz="1400" dirty="0">
                <a:solidFill>
                  <a:schemeClr val="bg1"/>
                </a:solidFill>
                <a:latin typeface="Lora" pitchFamily="2" charset="0"/>
              </a:rPr>
              <a:t>The </a:t>
            </a:r>
            <a:r>
              <a:rPr lang="en-US" sz="1400" dirty="0" err="1">
                <a:solidFill>
                  <a:schemeClr val="bg1"/>
                </a:solidFill>
                <a:latin typeface="Lora" pitchFamily="2" charset="0"/>
              </a:rPr>
              <a:t>RandomizedSearchCV</a:t>
            </a:r>
            <a:r>
              <a:rPr lang="en-US" sz="1400" dirty="0">
                <a:solidFill>
                  <a:schemeClr val="bg1"/>
                </a:solidFill>
                <a:latin typeface="Lora" pitchFamily="2" charset="0"/>
              </a:rPr>
              <a:t> approach helps optimize the Random Forest model's hyperparameters, resulting in improved performance compared to the baseline Random Forest model.</a:t>
            </a:r>
            <a:endParaRPr lang="en-IN" sz="3200" dirty="0">
              <a:latin typeface="Lora" pitchFamily="2" charset="0"/>
            </a:endParaRPr>
          </a:p>
        </p:txBody>
      </p:sp>
      <p:sp>
        <p:nvSpPr>
          <p:cNvPr id="2" name="Rectangle 4">
            <a:extLst>
              <a:ext uri="{FF2B5EF4-FFF2-40B4-BE49-F238E27FC236}">
                <a16:creationId xmlns:a16="http://schemas.microsoft.com/office/drawing/2014/main" id="{A955331A-4917-41E6-9A9B-9032EF929C86}"/>
              </a:ext>
            </a:extLst>
          </p:cNvPr>
          <p:cNvSpPr>
            <a:spLocks noChangeArrowheads="1"/>
          </p:cNvSpPr>
          <p:nvPr/>
        </p:nvSpPr>
        <p:spPr bwMode="auto">
          <a:xfrm>
            <a:off x="334214" y="3307038"/>
            <a:ext cx="5623969" cy="878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latin typeface="Lora" pitchFamily="2" charset="0"/>
              </a:rPr>
            </a:br>
            <a:endParaRPr kumimoji="0" lang="en-US" altLang="en-US" b="0" i="0" u="none" strike="noStrike" cap="none" normalizeH="0" baseline="0" dirty="0">
              <a:ln>
                <a:noFill/>
              </a:ln>
              <a:solidFill>
                <a:schemeClr val="bg1"/>
              </a:solidFill>
              <a:effectLst/>
              <a:latin typeface="Lora" pitchFamily="2" charset="0"/>
            </a:endParaRPr>
          </a:p>
        </p:txBody>
      </p:sp>
      <p:pic>
        <p:nvPicPr>
          <p:cNvPr id="5" name="Picture 4" descr="A graph of a graph with blue dots&#10;&#10;Description automatically generated">
            <a:extLst>
              <a:ext uri="{FF2B5EF4-FFF2-40B4-BE49-F238E27FC236}">
                <a16:creationId xmlns:a16="http://schemas.microsoft.com/office/drawing/2014/main" id="{9940482E-0777-E8FA-382F-4F0443563401}"/>
              </a:ext>
            </a:extLst>
          </p:cNvPr>
          <p:cNvPicPr>
            <a:picLocks noChangeAspect="1"/>
          </p:cNvPicPr>
          <p:nvPr/>
        </p:nvPicPr>
        <p:blipFill>
          <a:blip r:embed="rId3"/>
          <a:stretch>
            <a:fillRect/>
          </a:stretch>
        </p:blipFill>
        <p:spPr>
          <a:xfrm>
            <a:off x="7266914" y="251927"/>
            <a:ext cx="4488180" cy="2491740"/>
          </a:xfrm>
          <a:prstGeom prst="rect">
            <a:avLst/>
          </a:prstGeom>
        </p:spPr>
      </p:pic>
    </p:spTree>
    <p:extLst>
      <p:ext uri="{BB962C8B-B14F-4D97-AF65-F5344CB8AC3E}">
        <p14:creationId xmlns:p14="http://schemas.microsoft.com/office/powerpoint/2010/main" val="285590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AF0F0-15EA-4B6B-9C3A-425D700FC3A5}"/>
              </a:ext>
            </a:extLst>
          </p:cNvPr>
          <p:cNvSpPr/>
          <p:nvPr/>
        </p:nvSpPr>
        <p:spPr>
          <a:xfrm>
            <a:off x="7318652" y="0"/>
            <a:ext cx="4873348" cy="6858000"/>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E5AB187-6345-4D94-B53A-1BDA0D78573F}"/>
              </a:ext>
            </a:extLst>
          </p:cNvPr>
          <p:cNvSpPr txBox="1"/>
          <p:nvPr/>
        </p:nvSpPr>
        <p:spPr>
          <a:xfrm>
            <a:off x="7318652" y="454173"/>
            <a:ext cx="4805266" cy="6324808"/>
          </a:xfrm>
          <a:prstGeom prst="rect">
            <a:avLst/>
          </a:prstGeom>
          <a:noFill/>
        </p:spPr>
        <p:txBody>
          <a:bodyPr wrap="square">
            <a:spAutoFit/>
          </a:bodyPr>
          <a:lstStyle/>
          <a:p>
            <a:pPr>
              <a:spcBef>
                <a:spcPts val="600"/>
              </a:spcBef>
            </a:pPr>
            <a:r>
              <a:rPr lang="en-US" b="1" i="1" dirty="0">
                <a:effectLst/>
                <a:latin typeface="Lora" pitchFamily="2" charset="0"/>
              </a:rPr>
              <a:t>Linear Regression and Lasso Regression</a:t>
            </a:r>
          </a:p>
          <a:p>
            <a:pPr algn="just">
              <a:spcBef>
                <a:spcPts val="600"/>
              </a:spcBef>
            </a:pPr>
            <a:r>
              <a:rPr lang="en-US" sz="1600" b="0" i="0" dirty="0">
                <a:solidFill>
                  <a:schemeClr val="bg1"/>
                </a:solidFill>
                <a:effectLst/>
                <a:latin typeface="Lora" pitchFamily="2" charset="0"/>
              </a:rPr>
              <a:t>These models provide a baseline understanding of the linear relationships between features like engine size, cylinders, and fuel consumption with CO2 emissions. They offer moderate predictive accuracy but may overlook non-linear relationships present in the data.</a:t>
            </a:r>
          </a:p>
          <a:p>
            <a:pPr>
              <a:spcBef>
                <a:spcPts val="600"/>
              </a:spcBef>
            </a:pPr>
            <a:endParaRPr lang="en-US" sz="1600" dirty="0">
              <a:solidFill>
                <a:schemeClr val="bg1"/>
              </a:solidFill>
              <a:latin typeface="Lora" pitchFamily="2" charset="0"/>
            </a:endParaRPr>
          </a:p>
          <a:p>
            <a:pPr>
              <a:spcBef>
                <a:spcPts val="600"/>
              </a:spcBef>
            </a:pPr>
            <a:r>
              <a:rPr lang="en-US" b="1" i="1" dirty="0">
                <a:effectLst/>
                <a:latin typeface="Lora" pitchFamily="2" charset="0"/>
              </a:rPr>
              <a:t>K-Nearest Neighbors (KNN)</a:t>
            </a:r>
          </a:p>
          <a:p>
            <a:pPr algn="just">
              <a:spcBef>
                <a:spcPts val="600"/>
              </a:spcBef>
            </a:pPr>
            <a:r>
              <a:rPr lang="en-US" sz="1600" b="0" i="0" dirty="0">
                <a:solidFill>
                  <a:schemeClr val="bg1"/>
                </a:solidFill>
                <a:effectLst/>
                <a:latin typeface="Lora" pitchFamily="2" charset="0"/>
              </a:rPr>
              <a:t>Utilizes the similarity of vehicles in the dataset to predict CO2 emissions, making it suitable for capturing complex patterns. However, its performance may vary based on the similarity of vehicles and the choice of distance metric.</a:t>
            </a:r>
          </a:p>
          <a:p>
            <a:pPr>
              <a:spcBef>
                <a:spcPts val="600"/>
              </a:spcBef>
            </a:pPr>
            <a:endParaRPr lang="en-US" sz="1600" b="0" i="0" dirty="0">
              <a:solidFill>
                <a:schemeClr val="bg1"/>
              </a:solidFill>
              <a:effectLst/>
              <a:latin typeface="Lora" pitchFamily="2" charset="0"/>
            </a:endParaRPr>
          </a:p>
          <a:p>
            <a:pPr>
              <a:spcBef>
                <a:spcPts val="600"/>
              </a:spcBef>
            </a:pPr>
            <a:r>
              <a:rPr lang="en-US" b="1" i="1" dirty="0">
                <a:effectLst/>
                <a:latin typeface="Lora" pitchFamily="2" charset="0"/>
              </a:rPr>
              <a:t>Random Forest</a:t>
            </a:r>
          </a:p>
          <a:p>
            <a:pPr>
              <a:spcBef>
                <a:spcPts val="600"/>
              </a:spcBef>
            </a:pPr>
            <a:r>
              <a:rPr lang="en-US" sz="1600" b="0" i="0" dirty="0">
                <a:solidFill>
                  <a:schemeClr val="bg1"/>
                </a:solidFill>
                <a:effectLst/>
                <a:latin typeface="Lora" pitchFamily="2" charset="0"/>
              </a:rPr>
              <a:t>Excels in capturing non-linear relationships and interactions between features, making it well-suited for the complex nature of vehicle emissions prediction. It provides the highest predictive accuracy by leveraging ensemble learning and capturing diverse patterns present in the data.</a:t>
            </a:r>
            <a:endParaRPr lang="en-IN" sz="1600" b="1" dirty="0">
              <a:solidFill>
                <a:schemeClr val="bg1"/>
              </a:solidFill>
              <a:latin typeface="Lora" pitchFamily="2" charset="0"/>
            </a:endParaRPr>
          </a:p>
        </p:txBody>
      </p:sp>
      <p:grpSp>
        <p:nvGrpSpPr>
          <p:cNvPr id="5" name="Group 4">
            <a:extLst>
              <a:ext uri="{FF2B5EF4-FFF2-40B4-BE49-F238E27FC236}">
                <a16:creationId xmlns:a16="http://schemas.microsoft.com/office/drawing/2014/main" id="{EFF48FF7-A5A8-44C9-BF68-8C2D4717B9FF}"/>
              </a:ext>
            </a:extLst>
          </p:cNvPr>
          <p:cNvGrpSpPr/>
          <p:nvPr/>
        </p:nvGrpSpPr>
        <p:grpSpPr>
          <a:xfrm>
            <a:off x="608635" y="649504"/>
            <a:ext cx="6710017" cy="5558991"/>
            <a:chOff x="573138" y="391487"/>
            <a:chExt cx="6710017" cy="5558991"/>
          </a:xfrm>
        </p:grpSpPr>
        <p:pic>
          <p:nvPicPr>
            <p:cNvPr id="7170" name="Picture 2">
              <a:extLst>
                <a:ext uri="{FF2B5EF4-FFF2-40B4-BE49-F238E27FC236}">
                  <a16:creationId xmlns:a16="http://schemas.microsoft.com/office/drawing/2014/main" id="{9943A569-F93F-436A-A1E7-428531248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38" y="3961026"/>
              <a:ext cx="3978903" cy="19894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743ACE5-93C6-472B-9116-D56E3C8BD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70" y="391487"/>
              <a:ext cx="3964371" cy="2380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B803D01-2A58-4093-BBD4-FACA05CBC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550" y="1896186"/>
              <a:ext cx="3513605" cy="234032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16:creationId xmlns:a16="http://schemas.microsoft.com/office/drawing/2014/main" id="{CD6839D5-8165-7092-C076-CAF783E0C804}"/>
              </a:ext>
            </a:extLst>
          </p:cNvPr>
          <p:cNvSpPr>
            <a:spLocks noGrp="1"/>
          </p:cNvSpPr>
          <p:nvPr>
            <p:ph type="title"/>
          </p:nvPr>
        </p:nvSpPr>
        <p:spPr>
          <a:xfrm>
            <a:off x="363528" y="167587"/>
            <a:ext cx="10282798" cy="797108"/>
          </a:xfrm>
        </p:spPr>
        <p:txBody>
          <a:bodyPr>
            <a:normAutofit fontScale="90000"/>
          </a:bodyPr>
          <a:lstStyle/>
          <a:p>
            <a:r>
              <a:rPr lang="en-IN" sz="3600" b="1" i="0" dirty="0">
                <a:effectLst/>
                <a:latin typeface="Lora" pitchFamily="2" charset="0"/>
              </a:rPr>
              <a:t>Comparison of Model Performance</a:t>
            </a:r>
            <a:br>
              <a:rPr lang="en-IN" sz="4400" b="1" i="0" dirty="0">
                <a:solidFill>
                  <a:schemeClr val="bg1"/>
                </a:solidFill>
                <a:effectLst/>
                <a:latin typeface="Lora" pitchFamily="2" charset="0"/>
              </a:rPr>
            </a:br>
            <a:endParaRPr lang="en-IN" dirty="0"/>
          </a:p>
        </p:txBody>
      </p:sp>
    </p:spTree>
    <p:extLst>
      <p:ext uri="{BB962C8B-B14F-4D97-AF65-F5344CB8AC3E}">
        <p14:creationId xmlns:p14="http://schemas.microsoft.com/office/powerpoint/2010/main" val="97939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C66C74-0E93-4788-9E16-2688C0BF5C06}"/>
              </a:ext>
            </a:extLst>
          </p:cNvPr>
          <p:cNvSpPr/>
          <p:nvPr/>
        </p:nvSpPr>
        <p:spPr>
          <a:xfrm>
            <a:off x="5980671" y="-154745"/>
            <a:ext cx="6211329" cy="7012745"/>
          </a:xfrm>
          <a:prstGeom prst="rect">
            <a:avLst/>
          </a:prstGeom>
          <a:solidFill>
            <a:srgbClr val="B93E2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ECF6437-BFE5-44A6-B40C-04FEBDB5BE8A}"/>
              </a:ext>
            </a:extLst>
          </p:cNvPr>
          <p:cNvSpPr/>
          <p:nvPr/>
        </p:nvSpPr>
        <p:spPr>
          <a:xfrm>
            <a:off x="0" y="2434281"/>
            <a:ext cx="12192000" cy="4423719"/>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00D4BB76-7753-A114-AAA5-377F2AF40460}"/>
              </a:ext>
            </a:extLst>
          </p:cNvPr>
          <p:cNvGrpSpPr/>
          <p:nvPr/>
        </p:nvGrpSpPr>
        <p:grpSpPr>
          <a:xfrm>
            <a:off x="403692" y="1306666"/>
            <a:ext cx="11384616" cy="4244668"/>
            <a:chOff x="403692" y="1031668"/>
            <a:chExt cx="11384616" cy="4244668"/>
          </a:xfrm>
        </p:grpSpPr>
        <p:pic>
          <p:nvPicPr>
            <p:cNvPr id="10242" name="Picture 2">
              <a:extLst>
                <a:ext uri="{FF2B5EF4-FFF2-40B4-BE49-F238E27FC236}">
                  <a16:creationId xmlns:a16="http://schemas.microsoft.com/office/drawing/2014/main" id="{23F9582C-1256-46DF-B545-F8996AB8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92" y="1031668"/>
              <a:ext cx="6418210" cy="4244668"/>
            </a:xfrm>
            <a:prstGeom prst="round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B3C0E2-6162-4FBA-B011-E243A6F70BCF}"/>
                </a:ext>
              </a:extLst>
            </p:cNvPr>
            <p:cNvSpPr txBox="1"/>
            <p:nvPr/>
          </p:nvSpPr>
          <p:spPr>
            <a:xfrm>
              <a:off x="7076328" y="1975657"/>
              <a:ext cx="4711980" cy="2631490"/>
            </a:xfrm>
            <a:prstGeom prst="rect">
              <a:avLst/>
            </a:prstGeom>
            <a:noFill/>
          </p:spPr>
          <p:txBody>
            <a:bodyPr wrap="square">
              <a:spAutoFit/>
            </a:bodyPr>
            <a:lstStyle/>
            <a:p>
              <a:pPr>
                <a:spcBef>
                  <a:spcPts val="600"/>
                </a:spcBef>
              </a:pPr>
              <a:r>
                <a:rPr lang="en-IN" sz="3200" b="1" dirty="0">
                  <a:latin typeface="Lora" pitchFamily="2" charset="0"/>
                </a:rPr>
                <a:t>Conclusion</a:t>
              </a:r>
            </a:p>
            <a:p>
              <a:pPr marL="285750" indent="-285750" algn="just">
                <a:spcBef>
                  <a:spcPts val="600"/>
                </a:spcBef>
                <a:buFont typeface="Arial" panose="020B0604020202020204" pitchFamily="34" charset="0"/>
                <a:buChar char="•"/>
              </a:pPr>
              <a:r>
                <a:rPr lang="en-US" sz="1600" b="0" i="0" dirty="0">
                  <a:solidFill>
                    <a:schemeClr val="bg1"/>
                  </a:solidFill>
                  <a:effectLst/>
                  <a:latin typeface="Lora" pitchFamily="2" charset="0"/>
                </a:rPr>
                <a:t>Due to its superior performance in accurately predicting CO2 emissions, </a:t>
              </a:r>
              <a:r>
                <a:rPr lang="en-US" sz="1600" b="0" i="1" dirty="0">
                  <a:effectLst/>
                  <a:latin typeface="Lora" pitchFamily="2" charset="0"/>
                </a:rPr>
                <a:t>Random Forest </a:t>
              </a:r>
              <a:r>
                <a:rPr lang="en-US" sz="1600" b="0" i="0" dirty="0">
                  <a:solidFill>
                    <a:schemeClr val="bg1"/>
                  </a:solidFill>
                  <a:effectLst/>
                  <a:latin typeface="Lora" pitchFamily="2" charset="0"/>
                </a:rPr>
                <a:t>is recommended as the primary model for this dataset. Its ability to handle non-linear relationships and interactions between features aligns well with the complexities of vehicle emissions data. </a:t>
              </a:r>
            </a:p>
          </p:txBody>
        </p:sp>
      </p:grpSp>
    </p:spTree>
    <p:extLst>
      <p:ext uri="{BB962C8B-B14F-4D97-AF65-F5344CB8AC3E}">
        <p14:creationId xmlns:p14="http://schemas.microsoft.com/office/powerpoint/2010/main" val="268248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C66C74-0E93-4788-9E16-2688C0BF5C06}"/>
              </a:ext>
            </a:extLst>
          </p:cNvPr>
          <p:cNvSpPr/>
          <p:nvPr/>
        </p:nvSpPr>
        <p:spPr>
          <a:xfrm>
            <a:off x="5980671" y="-154745"/>
            <a:ext cx="6211329" cy="7012745"/>
          </a:xfrm>
          <a:prstGeom prst="rect">
            <a:avLst/>
          </a:prstGeom>
          <a:solidFill>
            <a:srgbClr val="B93E2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ECF6437-BFE5-44A6-B40C-04FEBDB5BE8A}"/>
              </a:ext>
            </a:extLst>
          </p:cNvPr>
          <p:cNvSpPr/>
          <p:nvPr/>
        </p:nvSpPr>
        <p:spPr>
          <a:xfrm>
            <a:off x="0" y="2434281"/>
            <a:ext cx="12192000" cy="4423719"/>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00D4BB76-7753-A114-AAA5-377F2AF40460}"/>
              </a:ext>
            </a:extLst>
          </p:cNvPr>
          <p:cNvGrpSpPr/>
          <p:nvPr/>
        </p:nvGrpSpPr>
        <p:grpSpPr>
          <a:xfrm>
            <a:off x="403692" y="1306666"/>
            <a:ext cx="11623778" cy="4244668"/>
            <a:chOff x="403692" y="1031668"/>
            <a:chExt cx="11623778" cy="4244668"/>
          </a:xfrm>
        </p:grpSpPr>
        <p:pic>
          <p:nvPicPr>
            <p:cNvPr id="10242" name="Picture 2">
              <a:extLst>
                <a:ext uri="{FF2B5EF4-FFF2-40B4-BE49-F238E27FC236}">
                  <a16:creationId xmlns:a16="http://schemas.microsoft.com/office/drawing/2014/main" id="{23F9582C-1256-46DF-B545-F8996AB8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92" y="1031668"/>
              <a:ext cx="6418210" cy="4244668"/>
            </a:xfrm>
            <a:prstGeom prst="round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B3C0E2-6162-4FBA-B011-E243A6F70BCF}"/>
                </a:ext>
              </a:extLst>
            </p:cNvPr>
            <p:cNvSpPr txBox="1"/>
            <p:nvPr/>
          </p:nvSpPr>
          <p:spPr>
            <a:xfrm>
              <a:off x="6986431" y="1266531"/>
              <a:ext cx="5041039" cy="3289811"/>
            </a:xfrm>
            <a:prstGeom prst="rect">
              <a:avLst/>
            </a:prstGeom>
            <a:noFill/>
          </p:spPr>
          <p:txBody>
            <a:bodyPr wrap="square">
              <a:spAutoFit/>
            </a:bodyPr>
            <a:lstStyle/>
            <a:p>
              <a:pPr>
                <a:spcBef>
                  <a:spcPts val="600"/>
                </a:spcBef>
              </a:pPr>
              <a:r>
                <a:rPr lang="en-IN" sz="3200" b="1" dirty="0">
                  <a:latin typeface="Lora" pitchFamily="2" charset="0"/>
                </a:rPr>
                <a:t>References</a:t>
              </a:r>
            </a:p>
            <a:p>
              <a:pPr marL="285750" indent="-285750" algn="just">
                <a:lnSpc>
                  <a:spcPct val="150000"/>
                </a:lnSpc>
                <a:spcAft>
                  <a:spcPts val="1000"/>
                </a:spcAft>
                <a:buFont typeface="Arial" panose="020B0604020202020204" pitchFamily="34" charset="0"/>
                <a:buChar char="•"/>
              </a:pPr>
              <a:r>
                <a:rPr lang="en-US" sz="1800" u="sng" dirty="0">
                  <a:solidFill>
                    <a:schemeClr val="bg1"/>
                  </a:solidFill>
                  <a:effectLst/>
                  <a:latin typeface="Times New Roman" panose="02020603050405020304" pitchFamily="18" charset="0"/>
                  <a:ea typeface="Calibri" panose="020F0502020204030204" pitchFamily="34" charset="0"/>
                  <a:cs typeface="Latha" panose="020B0604020202020204" pitchFamily="34" charset="0"/>
                  <a:hlinkClick r:id="rId3">
                    <a:extLst>
                      <a:ext uri="{A12FA001-AC4F-418D-AE19-62706E023703}">
                        <ahyp:hlinkClr xmlns:ahyp="http://schemas.microsoft.com/office/drawing/2018/hyperlinkcolor" val="tx"/>
                      </a:ext>
                    </a:extLst>
                  </a:hlinkClick>
                </a:rPr>
                <a:t>https://open.canada.ca/data/en/dataset/98f1a129-f628-4ce4-b24d-6f16bf24dd64#wb-auto-6</a:t>
              </a:r>
              <a:endParaRPr lang="en-IN" sz="18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a:p>
              <a:pPr marL="285750" indent="-285750" algn="just">
                <a:lnSpc>
                  <a:spcPct val="150000"/>
                </a:lnSpc>
                <a:spcAft>
                  <a:spcPts val="1000"/>
                </a:spcAft>
                <a:buFont typeface="Arial" panose="020B0604020202020204" pitchFamily="34" charset="0"/>
                <a:buChar char="•"/>
              </a:pPr>
              <a:r>
                <a:rPr lang="en-US" sz="1800" u="sng" dirty="0">
                  <a:solidFill>
                    <a:schemeClr val="bg1"/>
                  </a:solidFill>
                  <a:effectLst/>
                  <a:latin typeface="Times New Roman" panose="02020603050405020304" pitchFamily="18" charset="0"/>
                  <a:ea typeface="Calibri" panose="020F0502020204030204" pitchFamily="34" charset="0"/>
                  <a:cs typeface="Latha" panose="020B0604020202020204" pitchFamily="34" charset="0"/>
                  <a:hlinkClick r:id="rId4">
                    <a:extLst>
                      <a:ext uri="{A12FA001-AC4F-418D-AE19-62706E023703}">
                        <ahyp:hlinkClr xmlns:ahyp="http://schemas.microsoft.com/office/drawing/2018/hyperlinkcolor" val="tx"/>
                      </a:ext>
                    </a:extLst>
                  </a:hlinkClick>
                </a:rPr>
                <a:t>https://ourworldindata.org/co2-emissions</a:t>
              </a:r>
              <a:endParaRPr lang="en-IN" sz="18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a:p>
              <a:pPr marL="285750" indent="-285750" algn="just">
                <a:lnSpc>
                  <a:spcPct val="150000"/>
                </a:lnSpc>
                <a:spcAft>
                  <a:spcPts val="1000"/>
                </a:spcAft>
                <a:buFont typeface="Arial" panose="020B0604020202020204" pitchFamily="34" charset="0"/>
                <a:buChar char="•"/>
              </a:pPr>
              <a:r>
                <a:rPr lang="en-US" sz="1800" u="sng" dirty="0">
                  <a:solidFill>
                    <a:schemeClr val="bg1"/>
                  </a:solidFill>
                  <a:effectLst/>
                  <a:latin typeface="Times New Roman" panose="02020603050405020304" pitchFamily="18" charset="0"/>
                  <a:ea typeface="Calibri" panose="020F0502020204030204" pitchFamily="34" charset="0"/>
                  <a:cs typeface="Latha" panose="020B0604020202020204" pitchFamily="34" charset="0"/>
                  <a:hlinkClick r:id="rId5">
                    <a:extLst>
                      <a:ext uri="{A12FA001-AC4F-418D-AE19-62706E023703}">
                        <ahyp:hlinkClr xmlns:ahyp="http://schemas.microsoft.com/office/drawing/2018/hyperlinkcolor" val="tx"/>
                      </a:ext>
                    </a:extLst>
                  </a:hlinkClick>
                </a:rPr>
                <a:t>https://www.europarl.europa.eu/topics/en/article/20190313STO31218/co2-emissions-from-cars-facts-and-figures-infographics</a:t>
              </a:r>
              <a:endParaRPr lang="en-IN" sz="18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p:txBody>
        </p:sp>
      </p:grpSp>
    </p:spTree>
    <p:extLst>
      <p:ext uri="{BB962C8B-B14F-4D97-AF65-F5344CB8AC3E}">
        <p14:creationId xmlns:p14="http://schemas.microsoft.com/office/powerpoint/2010/main" val="410188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F9083-2808-4EFE-BCCF-C2B177673873}"/>
              </a:ext>
            </a:extLst>
          </p:cNvPr>
          <p:cNvSpPr/>
          <p:nvPr/>
        </p:nvSpPr>
        <p:spPr>
          <a:xfrm>
            <a:off x="0" y="0"/>
            <a:ext cx="12192000" cy="1586204"/>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rame 3">
            <a:extLst>
              <a:ext uri="{FF2B5EF4-FFF2-40B4-BE49-F238E27FC236}">
                <a16:creationId xmlns:a16="http://schemas.microsoft.com/office/drawing/2014/main" id="{A0F645EB-5E61-4164-B815-2FDD6D15303C}"/>
              </a:ext>
            </a:extLst>
          </p:cNvPr>
          <p:cNvSpPr/>
          <p:nvPr/>
        </p:nvSpPr>
        <p:spPr>
          <a:xfrm>
            <a:off x="6494105" y="1087395"/>
            <a:ext cx="4849397" cy="4312508"/>
          </a:xfrm>
          <a:prstGeom prst="frame">
            <a:avLst/>
          </a:prstGeom>
          <a:solidFill>
            <a:srgbClr val="B93E2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 name="Picture 5">
            <a:extLst>
              <a:ext uri="{FF2B5EF4-FFF2-40B4-BE49-F238E27FC236}">
                <a16:creationId xmlns:a16="http://schemas.microsoft.com/office/drawing/2014/main" id="{408E5A35-DC10-4C72-8DDA-4278AE98E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80" y="1586204"/>
            <a:ext cx="3929446" cy="3331029"/>
          </a:xfrm>
          <a:prstGeom prst="rect">
            <a:avLst/>
          </a:prstGeom>
        </p:spPr>
      </p:pic>
      <p:sp>
        <p:nvSpPr>
          <p:cNvPr id="8" name="TextBox 7">
            <a:extLst>
              <a:ext uri="{FF2B5EF4-FFF2-40B4-BE49-F238E27FC236}">
                <a16:creationId xmlns:a16="http://schemas.microsoft.com/office/drawing/2014/main" id="{22F6FBB6-7901-4CE2-A610-31F4067B956A}"/>
              </a:ext>
            </a:extLst>
          </p:cNvPr>
          <p:cNvSpPr txBox="1"/>
          <p:nvPr/>
        </p:nvSpPr>
        <p:spPr>
          <a:xfrm>
            <a:off x="310145" y="1480840"/>
            <a:ext cx="3915800" cy="553998"/>
          </a:xfrm>
          <a:prstGeom prst="rect">
            <a:avLst/>
          </a:prstGeom>
          <a:noFill/>
        </p:spPr>
        <p:txBody>
          <a:bodyPr wrap="square">
            <a:spAutoFit/>
          </a:bodyPr>
          <a:lstStyle/>
          <a:p>
            <a:r>
              <a:rPr lang="en-US" sz="3000" b="1" dirty="0">
                <a:solidFill>
                  <a:schemeClr val="bg2">
                    <a:lumMod val="25000"/>
                  </a:schemeClr>
                </a:solidFill>
                <a:latin typeface="Lora" pitchFamily="2" charset="0"/>
              </a:rPr>
              <a:t>I</a:t>
            </a:r>
            <a:r>
              <a:rPr lang="en-IN" sz="3000" b="1" dirty="0">
                <a:solidFill>
                  <a:schemeClr val="bg2">
                    <a:lumMod val="25000"/>
                  </a:schemeClr>
                </a:solidFill>
                <a:latin typeface="Lora" pitchFamily="2" charset="0"/>
              </a:rPr>
              <a:t>ntroduction</a:t>
            </a:r>
          </a:p>
        </p:txBody>
      </p:sp>
      <p:sp>
        <p:nvSpPr>
          <p:cNvPr id="9" name="Rectangle 1">
            <a:extLst>
              <a:ext uri="{FF2B5EF4-FFF2-40B4-BE49-F238E27FC236}">
                <a16:creationId xmlns:a16="http://schemas.microsoft.com/office/drawing/2014/main" id="{551A3250-3736-4EBB-A0DF-25650D53A404}"/>
              </a:ext>
            </a:extLst>
          </p:cNvPr>
          <p:cNvSpPr>
            <a:spLocks noChangeArrowheads="1"/>
          </p:cNvSpPr>
          <p:nvPr/>
        </p:nvSpPr>
        <p:spPr bwMode="auto">
          <a:xfrm>
            <a:off x="310145" y="2009474"/>
            <a:ext cx="5866720" cy="296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lang="en-US" altLang="en-US" sz="1400" dirty="0">
                <a:solidFill>
                  <a:schemeClr val="tx1">
                    <a:lumMod val="75000"/>
                    <a:lumOff val="25000"/>
                  </a:schemeClr>
                </a:solidFill>
                <a:latin typeface="Lora" pitchFamily="2" charset="0"/>
              </a:rPr>
              <a:t>Vehicle</a:t>
            </a:r>
            <a:r>
              <a:rPr kumimoji="0" lang="en-US" altLang="en-US" sz="1400" b="0" i="0" u="none" strike="noStrike" cap="none" normalizeH="0" baseline="0" dirty="0">
                <a:ln>
                  <a:noFill/>
                </a:ln>
                <a:solidFill>
                  <a:schemeClr val="tx1">
                    <a:lumMod val="75000"/>
                    <a:lumOff val="25000"/>
                  </a:schemeClr>
                </a:solidFill>
                <a:effectLst/>
                <a:latin typeface="Lora" pitchFamily="2" charset="0"/>
              </a:rPr>
              <a:t> emissions are the release of pollutants, including greenhouse gases and particulate matter, from vehicles, contributing to air pollution and climate change. </a:t>
            </a:r>
            <a:r>
              <a:rPr lang="en-US" sz="1400" dirty="0">
                <a:solidFill>
                  <a:schemeClr val="bg2">
                    <a:lumMod val="25000"/>
                  </a:schemeClr>
                </a:solidFill>
                <a:latin typeface="Lora" pitchFamily="2" charset="0"/>
              </a:rPr>
              <a:t>The "Prediction of CO2 Vehicle Emissions" project aims to forecast CO2 emissions from Canadian light-duty vehicles using fuel consumption data from 2015 to 2024. By employing data-driven approaches, the project seeks to uncover trends, correlations, and predictive models to guide stakeholders toward sustainable transportation practices and environmental awareness</a:t>
            </a:r>
            <a:r>
              <a:rPr lang="en-US" sz="1400" dirty="0"/>
              <a:t>.</a:t>
            </a:r>
          </a:p>
        </p:txBody>
      </p:sp>
    </p:spTree>
    <p:extLst>
      <p:ext uri="{BB962C8B-B14F-4D97-AF65-F5344CB8AC3E}">
        <p14:creationId xmlns:p14="http://schemas.microsoft.com/office/powerpoint/2010/main" val="1621169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C26988-70D0-41AC-98D7-3CF2CD4ED67B}"/>
              </a:ext>
            </a:extLst>
          </p:cNvPr>
          <p:cNvSpPr/>
          <p:nvPr/>
        </p:nvSpPr>
        <p:spPr>
          <a:xfrm>
            <a:off x="0" y="3002692"/>
            <a:ext cx="12192000" cy="3855308"/>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7EE8484-0614-43B5-9911-F72EE1670C46}"/>
              </a:ext>
            </a:extLst>
          </p:cNvPr>
          <p:cNvPicPr>
            <a:picLocks noChangeAspect="1"/>
          </p:cNvPicPr>
          <p:nvPr/>
        </p:nvPicPr>
        <p:blipFill rotWithShape="1">
          <a:blip r:embed="rId2">
            <a:extLst>
              <a:ext uri="{28A0092B-C50C-407E-A947-70E740481C1C}">
                <a14:useLocalDpi xmlns:a14="http://schemas.microsoft.com/office/drawing/2010/main" val="0"/>
              </a:ext>
            </a:extLst>
          </a:blip>
          <a:srcRect b="-971"/>
          <a:stretch/>
        </p:blipFill>
        <p:spPr>
          <a:xfrm>
            <a:off x="0" y="0"/>
            <a:ext cx="12191999" cy="3855308"/>
          </a:xfrm>
          <a:prstGeom prst="rect">
            <a:avLst/>
          </a:prstGeom>
        </p:spPr>
      </p:pic>
      <p:sp>
        <p:nvSpPr>
          <p:cNvPr id="5" name="Rectangle 4">
            <a:extLst>
              <a:ext uri="{FF2B5EF4-FFF2-40B4-BE49-F238E27FC236}">
                <a16:creationId xmlns:a16="http://schemas.microsoft.com/office/drawing/2014/main" id="{25698B2B-690F-4BC4-AECA-04EAD159133F}"/>
              </a:ext>
            </a:extLst>
          </p:cNvPr>
          <p:cNvSpPr/>
          <p:nvPr/>
        </p:nvSpPr>
        <p:spPr>
          <a:xfrm>
            <a:off x="0" y="0"/>
            <a:ext cx="12192000" cy="3855308"/>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F0501DE-09D8-46C5-9686-E53E09581288}"/>
              </a:ext>
            </a:extLst>
          </p:cNvPr>
          <p:cNvSpPr/>
          <p:nvPr/>
        </p:nvSpPr>
        <p:spPr>
          <a:xfrm>
            <a:off x="612542" y="1383958"/>
            <a:ext cx="8615434" cy="4090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FBE7B48-CE53-41AD-8EB3-B856F6DEFF2D}"/>
              </a:ext>
            </a:extLst>
          </p:cNvPr>
          <p:cNvSpPr txBox="1"/>
          <p:nvPr/>
        </p:nvSpPr>
        <p:spPr>
          <a:xfrm>
            <a:off x="612542" y="1383957"/>
            <a:ext cx="8830038" cy="3915303"/>
          </a:xfrm>
          <a:prstGeom prst="rect">
            <a:avLst/>
          </a:prstGeom>
          <a:noFill/>
        </p:spPr>
        <p:txBody>
          <a:bodyPr wrap="square">
            <a:spAutoFit/>
          </a:bodyPr>
          <a:lstStyle/>
          <a:p>
            <a:pPr>
              <a:spcBef>
                <a:spcPts val="600"/>
              </a:spcBef>
            </a:pPr>
            <a:r>
              <a:rPr lang="en-GB" sz="3000" b="1" i="0" dirty="0">
                <a:solidFill>
                  <a:schemeClr val="bg2">
                    <a:lumMod val="25000"/>
                  </a:schemeClr>
                </a:solidFill>
                <a:effectLst/>
                <a:latin typeface="Lora" pitchFamily="2" charset="0"/>
              </a:rPr>
              <a:t>CO2 emissions and why should it be reduced?</a:t>
            </a:r>
          </a:p>
          <a:p>
            <a:pPr>
              <a:lnSpc>
                <a:spcPct val="150000"/>
              </a:lnSpc>
              <a:spcBef>
                <a:spcPts val="600"/>
              </a:spcBef>
            </a:pPr>
            <a:r>
              <a:rPr lang="en-US" sz="1600" b="0" i="0" dirty="0">
                <a:solidFill>
                  <a:schemeClr val="tx1">
                    <a:lumMod val="85000"/>
                    <a:lumOff val="15000"/>
                  </a:schemeClr>
                </a:solidFill>
                <a:effectLst/>
                <a:latin typeface="Lora" pitchFamily="2" charset="0"/>
              </a:rPr>
              <a:t>CO2 emissions, or carbon dioxide emissions, are gases released into the atmosphere primarily due to human activities such as burning fossil fuels and deforestation. These emissions contribute significantly to the greenhouse effect, leading to global warming and climate change. Reduction of CO2 emissions is imperative to mitigate climate change's adverse effects, including extreme weather patterns, rising sea levels, and ecosystem disruptions. Moreover, it's crucial for improving air quality, preserving biodiversity, and fostering sustainable development. By transitioning to low-carbon technologies and practices, we can address these challenges, protect the environment, and ensure a sustainable future for future generations.</a:t>
            </a:r>
            <a:endParaRPr lang="en-IN" sz="1600" b="1" dirty="0">
              <a:solidFill>
                <a:schemeClr val="tx1">
                  <a:lumMod val="85000"/>
                  <a:lumOff val="15000"/>
                </a:schemeClr>
              </a:solidFill>
              <a:latin typeface="Lora" pitchFamily="2" charset="0"/>
            </a:endParaRPr>
          </a:p>
        </p:txBody>
      </p:sp>
    </p:spTree>
    <p:extLst>
      <p:ext uri="{BB962C8B-B14F-4D97-AF65-F5344CB8AC3E}">
        <p14:creationId xmlns:p14="http://schemas.microsoft.com/office/powerpoint/2010/main" val="42592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0C8C4D-CBFC-41AC-88FC-6964AEDA6470}"/>
              </a:ext>
            </a:extLst>
          </p:cNvPr>
          <p:cNvSpPr/>
          <p:nvPr/>
        </p:nvSpPr>
        <p:spPr>
          <a:xfrm>
            <a:off x="-43251" y="727789"/>
            <a:ext cx="12192000" cy="5393094"/>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8E9BA7C3-1010-4AC9-9494-3EBB3D2E501D}"/>
              </a:ext>
            </a:extLst>
          </p:cNvPr>
          <p:cNvPicPr>
            <a:picLocks noChangeAspect="1"/>
          </p:cNvPicPr>
          <p:nvPr/>
        </p:nvPicPr>
        <p:blipFill rotWithShape="1">
          <a:blip r:embed="rId2">
            <a:extLst>
              <a:ext uri="{28A0092B-C50C-407E-A947-70E740481C1C}">
                <a14:useLocalDpi xmlns:a14="http://schemas.microsoft.com/office/drawing/2010/main" val="0"/>
              </a:ext>
            </a:extLst>
          </a:blip>
          <a:srcRect l="19670"/>
          <a:stretch/>
        </p:blipFill>
        <p:spPr>
          <a:xfrm>
            <a:off x="543695" y="261257"/>
            <a:ext cx="4196256" cy="6279501"/>
          </a:xfrm>
          <a:prstGeom prst="flowChartProcess">
            <a:avLst/>
          </a:prstGeom>
        </p:spPr>
      </p:pic>
      <p:sp>
        <p:nvSpPr>
          <p:cNvPr id="8" name="TextBox 7">
            <a:extLst>
              <a:ext uri="{FF2B5EF4-FFF2-40B4-BE49-F238E27FC236}">
                <a16:creationId xmlns:a16="http://schemas.microsoft.com/office/drawing/2014/main" id="{50ACCFB2-2F29-43CE-9214-EF6AECF7F463}"/>
              </a:ext>
            </a:extLst>
          </p:cNvPr>
          <p:cNvSpPr txBox="1"/>
          <p:nvPr/>
        </p:nvSpPr>
        <p:spPr>
          <a:xfrm>
            <a:off x="4739951" y="1354451"/>
            <a:ext cx="6821850" cy="4730910"/>
          </a:xfrm>
          <a:prstGeom prst="rect">
            <a:avLst/>
          </a:prstGeom>
          <a:noFill/>
        </p:spPr>
        <p:txBody>
          <a:bodyPr wrap="square">
            <a:spAutoFit/>
          </a:bodyPr>
          <a:lstStyle/>
          <a:p>
            <a:pPr>
              <a:spcBef>
                <a:spcPts val="600"/>
              </a:spcBef>
            </a:pPr>
            <a:r>
              <a:rPr lang="en-GB" sz="3000" b="1" i="0" dirty="0">
                <a:effectLst/>
                <a:latin typeface="Lora" pitchFamily="2" charset="0"/>
              </a:rPr>
              <a:t>Data source</a:t>
            </a:r>
          </a:p>
          <a:p>
            <a:pPr>
              <a:lnSpc>
                <a:spcPct val="150000"/>
              </a:lnSpc>
              <a:spcBef>
                <a:spcPts val="600"/>
              </a:spcBef>
            </a:pPr>
            <a:r>
              <a:rPr lang="en-US" sz="1600" b="0" i="0" dirty="0">
                <a:solidFill>
                  <a:schemeClr val="bg1"/>
                </a:solidFill>
                <a:effectLst/>
                <a:latin typeface="Lora" pitchFamily="2" charset="0"/>
              </a:rPr>
              <a:t>The dataset, spanning from 2015 to 2024 and sourced from Canada, offers a detailed exploration of over 9,900 cars, exploring fuel efficiency and emissions. It includes parameters like make, model, engine size, fuel type, and fuel consumption ratings for city and highway driving. Additionally, CO2 emissions data is provided, offering insights into the environmental impact of different vehicle models. Analysis of this dataset can reveal trends in fuel efficiency, emission levels, and the effectiveness of environmental regulations over time.</a:t>
            </a:r>
          </a:p>
          <a:p>
            <a:pPr>
              <a:lnSpc>
                <a:spcPct val="150000"/>
              </a:lnSpc>
              <a:spcBef>
                <a:spcPts val="600"/>
              </a:spcBef>
            </a:pPr>
            <a:r>
              <a:rPr lang="en-US" sz="1600" b="1" dirty="0">
                <a:latin typeface="Lora" pitchFamily="2" charset="0"/>
              </a:rPr>
              <a:t>Link</a:t>
            </a:r>
            <a:r>
              <a:rPr lang="en-US" sz="1600" dirty="0">
                <a:latin typeface="Lora" pitchFamily="2" charset="0"/>
              </a:rPr>
              <a:t>: </a:t>
            </a:r>
            <a:r>
              <a:rPr lang="en-US" sz="1600" dirty="0">
                <a:solidFill>
                  <a:schemeClr val="bg1"/>
                </a:solidFill>
                <a:latin typeface="Lora" pitchFamily="2" charset="0"/>
                <a:hlinkClick r:id="rId3">
                  <a:extLst>
                    <a:ext uri="{A12FA001-AC4F-418D-AE19-62706E023703}">
                      <ahyp:hlinkClr xmlns:ahyp="http://schemas.microsoft.com/office/drawing/2018/hyperlinkcolor" val="tx"/>
                    </a:ext>
                  </a:extLst>
                </a:hlinkClick>
              </a:rPr>
              <a:t>https://open.canada.ca/data/en/dataset/98f1a129-f628-4ce4-b24d-6f16bf24dd64#wb-auto-6</a:t>
            </a:r>
            <a:endParaRPr lang="en-IN" sz="1600" b="1" dirty="0">
              <a:solidFill>
                <a:schemeClr val="bg1"/>
              </a:solidFill>
              <a:latin typeface="Lora" pitchFamily="2" charset="0"/>
            </a:endParaRPr>
          </a:p>
        </p:txBody>
      </p:sp>
    </p:spTree>
    <p:extLst>
      <p:ext uri="{BB962C8B-B14F-4D97-AF65-F5344CB8AC3E}">
        <p14:creationId xmlns:p14="http://schemas.microsoft.com/office/powerpoint/2010/main" val="184096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9CC4C7-034B-442A-804D-EE9E271E1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62" y="3945736"/>
            <a:ext cx="6451738" cy="2902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02FED2B-037C-432A-AF6E-B9483292DFF9}"/>
              </a:ext>
            </a:extLst>
          </p:cNvPr>
          <p:cNvSpPr/>
          <p:nvPr/>
        </p:nvSpPr>
        <p:spPr>
          <a:xfrm>
            <a:off x="0" y="3472250"/>
            <a:ext cx="5755191" cy="337576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84B16A3-45D5-4548-829D-77AB28F33F50}"/>
              </a:ext>
            </a:extLst>
          </p:cNvPr>
          <p:cNvSpPr txBox="1"/>
          <p:nvPr/>
        </p:nvSpPr>
        <p:spPr>
          <a:xfrm>
            <a:off x="5755190" y="-54667"/>
            <a:ext cx="5920335" cy="1008609"/>
          </a:xfrm>
          <a:prstGeom prst="rect">
            <a:avLst/>
          </a:prstGeom>
          <a:noFill/>
        </p:spPr>
        <p:txBody>
          <a:bodyPr wrap="square">
            <a:spAutoFit/>
          </a:bodyPr>
          <a:lstStyle/>
          <a:p>
            <a:pPr algn="just">
              <a:lnSpc>
                <a:spcPct val="150000"/>
              </a:lnSpc>
              <a:spcAft>
                <a:spcPts val="1000"/>
              </a:spcAft>
            </a:pPr>
            <a:r>
              <a:rPr lang="en-US" sz="1800" b="1" u="sng" dirty="0">
                <a:effectLst/>
                <a:latin typeface="Times New Roman" panose="02020603050405020304" pitchFamily="18" charset="0"/>
                <a:ea typeface="Calibri" panose="020F0502020204030204" pitchFamily="34" charset="0"/>
                <a:cs typeface="Latha" panose="020B0604020202020204" pitchFamily="34" charset="0"/>
              </a:rPr>
              <a:t>Analysis of Distributions: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9" name="Picture 8">
            <a:extLst>
              <a:ext uri="{FF2B5EF4-FFF2-40B4-BE49-F238E27FC236}">
                <a16:creationId xmlns:a16="http://schemas.microsoft.com/office/drawing/2014/main" id="{457A3222-9DE1-42DE-BB40-CB77F329F896}"/>
              </a:ext>
            </a:extLst>
          </p:cNvPr>
          <p:cNvPicPr>
            <a:picLocks noChangeAspect="1"/>
          </p:cNvPicPr>
          <p:nvPr/>
        </p:nvPicPr>
        <p:blipFill rotWithShape="1">
          <a:blip r:embed="rId3">
            <a:extLst>
              <a:ext uri="{28A0092B-C50C-407E-A947-70E740481C1C}">
                <a14:useLocalDpi xmlns:a14="http://schemas.microsoft.com/office/drawing/2010/main" val="0"/>
              </a:ext>
            </a:extLst>
          </a:blip>
          <a:srcRect b="3100"/>
          <a:stretch/>
        </p:blipFill>
        <p:spPr>
          <a:xfrm>
            <a:off x="-1" y="-9988"/>
            <a:ext cx="5755191" cy="2725196"/>
          </a:xfrm>
          <a:prstGeom prst="rect">
            <a:avLst/>
          </a:prstGeom>
        </p:spPr>
      </p:pic>
      <p:sp>
        <p:nvSpPr>
          <p:cNvPr id="12" name="TextBox 11">
            <a:extLst>
              <a:ext uri="{FF2B5EF4-FFF2-40B4-BE49-F238E27FC236}">
                <a16:creationId xmlns:a16="http://schemas.microsoft.com/office/drawing/2014/main" id="{02522C86-43B4-4000-FE6F-5DFEFB5B1CB4}"/>
              </a:ext>
            </a:extLst>
          </p:cNvPr>
          <p:cNvSpPr txBox="1"/>
          <p:nvPr/>
        </p:nvSpPr>
        <p:spPr>
          <a:xfrm>
            <a:off x="-3626" y="2636837"/>
            <a:ext cx="6098058" cy="2072362"/>
          </a:xfrm>
          <a:prstGeom prst="rect">
            <a:avLst/>
          </a:prstGeom>
          <a:noFill/>
        </p:spPr>
        <p:txBody>
          <a:bodyPr wrap="square">
            <a:spAutoFit/>
          </a:bodyPr>
          <a:lstStyle/>
          <a:p>
            <a:pPr algn="just">
              <a:lnSpc>
                <a:spcPct val="150000"/>
              </a:lnSpc>
              <a:spcAft>
                <a:spcPts val="1000"/>
              </a:spcAft>
            </a:pPr>
            <a:r>
              <a:rPr lang="en-US" sz="1800" b="1" u="sng" dirty="0">
                <a:effectLst/>
                <a:latin typeface="Times New Roman" panose="02020603050405020304" pitchFamily="18" charset="0"/>
                <a:ea typeface="Calibri" panose="020F0502020204030204" pitchFamily="34" charset="0"/>
                <a:cs typeface="Latha" panose="020B0604020202020204" pitchFamily="34" charset="0"/>
              </a:rPr>
              <a:t>Pair Plot Analysis: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spcBef>
                <a:spcPts val="600"/>
              </a:spcBef>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spcBef>
                <a:spcPts val="600"/>
              </a:spcBef>
            </a:pPr>
            <a:endParaRPr lang="en-IN" sz="3000" b="1" i="0" dirty="0">
              <a:solidFill>
                <a:schemeClr val="tx1">
                  <a:lumMod val="75000"/>
                  <a:lumOff val="25000"/>
                </a:schemeClr>
              </a:solidFill>
              <a:effectLst/>
              <a:latin typeface="Lora" pitchFamily="2" charset="0"/>
            </a:endParaRPr>
          </a:p>
        </p:txBody>
      </p:sp>
      <p:pic>
        <p:nvPicPr>
          <p:cNvPr id="3" name="Picture 2">
            <a:extLst>
              <a:ext uri="{FF2B5EF4-FFF2-40B4-BE49-F238E27FC236}">
                <a16:creationId xmlns:a16="http://schemas.microsoft.com/office/drawing/2014/main" id="{5CE5C273-7B65-3351-1521-156696317A25}"/>
              </a:ext>
            </a:extLst>
          </p:cNvPr>
          <p:cNvPicPr>
            <a:picLocks noChangeAspect="1"/>
          </p:cNvPicPr>
          <p:nvPr/>
        </p:nvPicPr>
        <p:blipFill>
          <a:blip r:embed="rId4"/>
          <a:stretch>
            <a:fillRect/>
          </a:stretch>
        </p:blipFill>
        <p:spPr>
          <a:xfrm>
            <a:off x="239066" y="3090807"/>
            <a:ext cx="5090160" cy="3685167"/>
          </a:xfrm>
          <a:prstGeom prst="rect">
            <a:avLst/>
          </a:prstGeom>
        </p:spPr>
      </p:pic>
      <p:pic>
        <p:nvPicPr>
          <p:cNvPr id="6" name="Picture 5" descr="A graph of a graph of a number of engine size&#10;&#10;Description automatically generated with medium confidence">
            <a:extLst>
              <a:ext uri="{FF2B5EF4-FFF2-40B4-BE49-F238E27FC236}">
                <a16:creationId xmlns:a16="http://schemas.microsoft.com/office/drawing/2014/main" id="{39030FAB-9F6A-7AB6-17DE-8C49FAF0BF62}"/>
              </a:ext>
            </a:extLst>
          </p:cNvPr>
          <p:cNvPicPr>
            <a:picLocks noChangeAspect="1"/>
          </p:cNvPicPr>
          <p:nvPr/>
        </p:nvPicPr>
        <p:blipFill>
          <a:blip r:embed="rId5"/>
          <a:stretch>
            <a:fillRect/>
          </a:stretch>
        </p:blipFill>
        <p:spPr>
          <a:xfrm>
            <a:off x="8966131" y="1980482"/>
            <a:ext cx="3155545" cy="1950798"/>
          </a:xfrm>
          <a:prstGeom prst="rect">
            <a:avLst/>
          </a:prstGeom>
        </p:spPr>
      </p:pic>
      <p:pic>
        <p:nvPicPr>
          <p:cNvPr id="13" name="Picture 12" descr="A graph of fuel consumption distribution&#10;&#10;Description automatically generated">
            <a:extLst>
              <a:ext uri="{FF2B5EF4-FFF2-40B4-BE49-F238E27FC236}">
                <a16:creationId xmlns:a16="http://schemas.microsoft.com/office/drawing/2014/main" id="{73E11388-E30F-8B2F-F4BC-1D476D49A5F0}"/>
              </a:ext>
            </a:extLst>
          </p:cNvPr>
          <p:cNvPicPr>
            <a:picLocks noChangeAspect="1"/>
          </p:cNvPicPr>
          <p:nvPr/>
        </p:nvPicPr>
        <p:blipFill>
          <a:blip r:embed="rId6"/>
          <a:stretch>
            <a:fillRect/>
          </a:stretch>
        </p:blipFill>
        <p:spPr>
          <a:xfrm>
            <a:off x="5800705" y="2058237"/>
            <a:ext cx="2978293" cy="1873043"/>
          </a:xfrm>
          <a:prstGeom prst="rect">
            <a:avLst/>
          </a:prstGeom>
        </p:spPr>
      </p:pic>
      <p:pic>
        <p:nvPicPr>
          <p:cNvPr id="14" name="Picture 13" descr="A graph of co2 emissions distribution&#10;&#10;Description automatically generated">
            <a:extLst>
              <a:ext uri="{FF2B5EF4-FFF2-40B4-BE49-F238E27FC236}">
                <a16:creationId xmlns:a16="http://schemas.microsoft.com/office/drawing/2014/main" id="{EE56E1C4-AF22-7EAB-3286-536D645B2BD6}"/>
              </a:ext>
            </a:extLst>
          </p:cNvPr>
          <p:cNvPicPr>
            <a:picLocks noChangeAspect="1"/>
          </p:cNvPicPr>
          <p:nvPr/>
        </p:nvPicPr>
        <p:blipFill>
          <a:blip r:embed="rId7"/>
          <a:stretch>
            <a:fillRect/>
          </a:stretch>
        </p:blipFill>
        <p:spPr>
          <a:xfrm>
            <a:off x="7289851" y="449292"/>
            <a:ext cx="3367487" cy="1531189"/>
          </a:xfrm>
          <a:prstGeom prst="rect">
            <a:avLst/>
          </a:prstGeom>
        </p:spPr>
      </p:pic>
    </p:spTree>
    <p:extLst>
      <p:ext uri="{BB962C8B-B14F-4D97-AF65-F5344CB8AC3E}">
        <p14:creationId xmlns:p14="http://schemas.microsoft.com/office/powerpoint/2010/main" val="218994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9CC4C7-034B-442A-804D-EE9E271E1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62" y="3429000"/>
            <a:ext cx="6451738" cy="34190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02FED2B-037C-432A-AF6E-B9483292DFF9}"/>
              </a:ext>
            </a:extLst>
          </p:cNvPr>
          <p:cNvSpPr/>
          <p:nvPr/>
        </p:nvSpPr>
        <p:spPr>
          <a:xfrm>
            <a:off x="0" y="3472250"/>
            <a:ext cx="5755191" cy="337576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84B16A3-45D5-4548-829D-77AB28F33F50}"/>
              </a:ext>
            </a:extLst>
          </p:cNvPr>
          <p:cNvSpPr txBox="1"/>
          <p:nvPr/>
        </p:nvSpPr>
        <p:spPr>
          <a:xfrm>
            <a:off x="5842457" y="120853"/>
            <a:ext cx="6098058" cy="1424108"/>
          </a:xfrm>
          <a:prstGeom prst="rect">
            <a:avLst/>
          </a:prstGeom>
          <a:noFill/>
        </p:spPr>
        <p:txBody>
          <a:bodyPr wrap="square">
            <a:spAutoFit/>
          </a:bodyPr>
          <a:lstStyle/>
          <a:p>
            <a:pPr algn="just">
              <a:lnSpc>
                <a:spcPct val="150000"/>
              </a:lnSpc>
              <a:spcAft>
                <a:spcPts val="1000"/>
              </a:spcAft>
            </a:pPr>
            <a:r>
              <a:rPr lang="en-US" sz="1800" b="1" u="sng" dirty="0">
                <a:effectLst/>
                <a:latin typeface="Times New Roman" panose="02020603050405020304" pitchFamily="18" charset="0"/>
                <a:ea typeface="Calibri" panose="020F0502020204030204" pitchFamily="34" charset="0"/>
                <a:cs typeface="Latha" panose="020B0604020202020204" pitchFamily="34" charset="0"/>
              </a:rPr>
              <a:t>Comparison of Vehicle count and CO2 emissions over the years:</a:t>
            </a:r>
          </a:p>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7" name="Picture 6" descr="A graph of average and average&#10;&#10;Description automatically generated">
            <a:extLst>
              <a:ext uri="{FF2B5EF4-FFF2-40B4-BE49-F238E27FC236}">
                <a16:creationId xmlns:a16="http://schemas.microsoft.com/office/drawing/2014/main" id="{F581B465-D0DB-E63D-8C0D-D6ED08CFB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62" y="1064306"/>
            <a:ext cx="6451738" cy="2364694"/>
          </a:xfrm>
          <a:prstGeom prst="rect">
            <a:avLst/>
          </a:prstGeom>
        </p:spPr>
      </p:pic>
      <p:pic>
        <p:nvPicPr>
          <p:cNvPr id="9" name="Picture 8">
            <a:extLst>
              <a:ext uri="{FF2B5EF4-FFF2-40B4-BE49-F238E27FC236}">
                <a16:creationId xmlns:a16="http://schemas.microsoft.com/office/drawing/2014/main" id="{457A3222-9DE1-42DE-BB40-CB77F329F896}"/>
              </a:ext>
            </a:extLst>
          </p:cNvPr>
          <p:cNvPicPr>
            <a:picLocks noChangeAspect="1"/>
          </p:cNvPicPr>
          <p:nvPr/>
        </p:nvPicPr>
        <p:blipFill rotWithShape="1">
          <a:blip r:embed="rId4">
            <a:extLst>
              <a:ext uri="{28A0092B-C50C-407E-A947-70E740481C1C}">
                <a14:useLocalDpi xmlns:a14="http://schemas.microsoft.com/office/drawing/2010/main" val="0"/>
              </a:ext>
            </a:extLst>
          </a:blip>
          <a:srcRect b="3100"/>
          <a:stretch/>
        </p:blipFill>
        <p:spPr>
          <a:xfrm>
            <a:off x="-1" y="-9988"/>
            <a:ext cx="5755191" cy="3395738"/>
          </a:xfrm>
          <a:prstGeom prst="rect">
            <a:avLst/>
          </a:prstGeom>
        </p:spPr>
      </p:pic>
      <p:pic>
        <p:nvPicPr>
          <p:cNvPr id="11" name="Picture 10" descr="A graph of vehicles by manufacturer&#10;&#10;Description automatically generated">
            <a:extLst>
              <a:ext uri="{FF2B5EF4-FFF2-40B4-BE49-F238E27FC236}">
                <a16:creationId xmlns:a16="http://schemas.microsoft.com/office/drawing/2014/main" id="{43C176C1-2A40-6AA2-F204-03D1CA0A1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36236"/>
            <a:ext cx="5730664" cy="2821764"/>
          </a:xfrm>
          <a:prstGeom prst="rect">
            <a:avLst/>
          </a:prstGeom>
        </p:spPr>
      </p:pic>
      <p:sp>
        <p:nvSpPr>
          <p:cNvPr id="12" name="TextBox 11">
            <a:extLst>
              <a:ext uri="{FF2B5EF4-FFF2-40B4-BE49-F238E27FC236}">
                <a16:creationId xmlns:a16="http://schemas.microsoft.com/office/drawing/2014/main" id="{02522C86-43B4-4000-FE6F-5DFEFB5B1CB4}"/>
              </a:ext>
            </a:extLst>
          </p:cNvPr>
          <p:cNvSpPr txBox="1"/>
          <p:nvPr/>
        </p:nvSpPr>
        <p:spPr>
          <a:xfrm>
            <a:off x="0" y="3418366"/>
            <a:ext cx="5057192" cy="907941"/>
          </a:xfrm>
          <a:prstGeom prst="rect">
            <a:avLst/>
          </a:prstGeom>
          <a:noFill/>
        </p:spPr>
        <p:txBody>
          <a:bodyPr wrap="square">
            <a:spAutoFit/>
          </a:bodyPr>
          <a:lstStyle/>
          <a:p>
            <a:pPr>
              <a:spcBef>
                <a:spcPts val="600"/>
              </a:spcBef>
            </a:pPr>
            <a:r>
              <a:rPr lang="en-US" sz="1800" b="1" u="sng" dirty="0">
                <a:effectLst/>
                <a:latin typeface="Times New Roman" panose="02020603050405020304" pitchFamily="18" charset="0"/>
                <a:ea typeface="Calibri" panose="020F0502020204030204" pitchFamily="34" charset="0"/>
                <a:cs typeface="Latha" panose="020B0604020202020204" pitchFamily="34" charset="0"/>
              </a:rPr>
              <a:t>Manufacturer-wise Vehicle Production</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spcBef>
                <a:spcPts val="600"/>
              </a:spcBef>
            </a:pPr>
            <a:endParaRPr lang="en-IN" sz="3000" b="1" i="0" dirty="0">
              <a:solidFill>
                <a:schemeClr val="tx1">
                  <a:lumMod val="75000"/>
                  <a:lumOff val="25000"/>
                </a:schemeClr>
              </a:solidFill>
              <a:effectLst/>
              <a:latin typeface="Lora" pitchFamily="2" charset="0"/>
            </a:endParaRPr>
          </a:p>
        </p:txBody>
      </p:sp>
    </p:spTree>
    <p:extLst>
      <p:ext uri="{BB962C8B-B14F-4D97-AF65-F5344CB8AC3E}">
        <p14:creationId xmlns:p14="http://schemas.microsoft.com/office/powerpoint/2010/main" val="153256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9CC4C7-034B-442A-804D-EE9E271E1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62" y="3945736"/>
            <a:ext cx="6451738" cy="2902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02FED2B-037C-432A-AF6E-B9483292DFF9}"/>
              </a:ext>
            </a:extLst>
          </p:cNvPr>
          <p:cNvSpPr/>
          <p:nvPr/>
        </p:nvSpPr>
        <p:spPr>
          <a:xfrm>
            <a:off x="0" y="3472250"/>
            <a:ext cx="5755191" cy="337576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84B16A3-45D5-4548-829D-77AB28F33F50}"/>
              </a:ext>
            </a:extLst>
          </p:cNvPr>
          <p:cNvSpPr txBox="1"/>
          <p:nvPr/>
        </p:nvSpPr>
        <p:spPr>
          <a:xfrm>
            <a:off x="5755190" y="-54667"/>
            <a:ext cx="5920335" cy="916276"/>
          </a:xfrm>
          <a:prstGeom prst="rect">
            <a:avLst/>
          </a:prstGeom>
          <a:noFill/>
        </p:spPr>
        <p:txBody>
          <a:bodyPr wrap="square">
            <a:spAutoFit/>
          </a:bodyPr>
          <a:lstStyle/>
          <a:p>
            <a:pPr algn="just">
              <a:lnSpc>
                <a:spcPct val="150000"/>
              </a:lnSpc>
              <a:spcAft>
                <a:spcPts val="1000"/>
              </a:spcAft>
            </a:pPr>
            <a:r>
              <a:rPr lang="en-US" sz="1400" b="1" u="sng" dirty="0">
                <a:effectLst/>
                <a:latin typeface="Times New Roman" panose="02020603050405020304" pitchFamily="18" charset="0"/>
                <a:ea typeface="Calibri" panose="020F0502020204030204" pitchFamily="34" charset="0"/>
                <a:cs typeface="Latha" panose="020B0604020202020204" pitchFamily="34" charset="0"/>
              </a:rPr>
              <a:t>Average Fuel Consumption and CO2 Emissions by Engine Size:</a:t>
            </a:r>
            <a:endParaRPr lang="en-IN" sz="14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9" name="Picture 8">
            <a:extLst>
              <a:ext uri="{FF2B5EF4-FFF2-40B4-BE49-F238E27FC236}">
                <a16:creationId xmlns:a16="http://schemas.microsoft.com/office/drawing/2014/main" id="{457A3222-9DE1-42DE-BB40-CB77F329F896}"/>
              </a:ext>
            </a:extLst>
          </p:cNvPr>
          <p:cNvPicPr>
            <a:picLocks noChangeAspect="1"/>
          </p:cNvPicPr>
          <p:nvPr/>
        </p:nvPicPr>
        <p:blipFill rotWithShape="1">
          <a:blip r:embed="rId3">
            <a:extLst>
              <a:ext uri="{28A0092B-C50C-407E-A947-70E740481C1C}">
                <a14:useLocalDpi xmlns:a14="http://schemas.microsoft.com/office/drawing/2010/main" val="0"/>
              </a:ext>
            </a:extLst>
          </a:blip>
          <a:srcRect b="3100"/>
          <a:stretch/>
        </p:blipFill>
        <p:spPr>
          <a:xfrm>
            <a:off x="-1" y="-9988"/>
            <a:ext cx="5755191" cy="2725196"/>
          </a:xfrm>
          <a:prstGeom prst="rect">
            <a:avLst/>
          </a:prstGeom>
        </p:spPr>
      </p:pic>
      <p:sp>
        <p:nvSpPr>
          <p:cNvPr id="12" name="TextBox 11">
            <a:extLst>
              <a:ext uri="{FF2B5EF4-FFF2-40B4-BE49-F238E27FC236}">
                <a16:creationId xmlns:a16="http://schemas.microsoft.com/office/drawing/2014/main" id="{02522C86-43B4-4000-FE6F-5DFEFB5B1CB4}"/>
              </a:ext>
            </a:extLst>
          </p:cNvPr>
          <p:cNvSpPr txBox="1"/>
          <p:nvPr/>
        </p:nvSpPr>
        <p:spPr>
          <a:xfrm>
            <a:off x="-3625" y="2759887"/>
            <a:ext cx="5617198" cy="1795363"/>
          </a:xfrm>
          <a:prstGeom prst="rect">
            <a:avLst/>
          </a:prstGeom>
          <a:noFill/>
        </p:spPr>
        <p:txBody>
          <a:bodyPr wrap="square">
            <a:spAutoFit/>
          </a:bodyPr>
          <a:lstStyle/>
          <a:p>
            <a:pPr algn="just">
              <a:lnSpc>
                <a:spcPct val="150000"/>
              </a:lnSpc>
              <a:spcAft>
                <a:spcPts val="1000"/>
              </a:spcAft>
            </a:pPr>
            <a:r>
              <a:rPr lang="en-US" sz="1400" b="1" u="sng" dirty="0">
                <a:effectLst/>
                <a:latin typeface="Times New Roman" panose="02020603050405020304" pitchFamily="18" charset="0"/>
                <a:ea typeface="Calibri" panose="020F0502020204030204" pitchFamily="34" charset="0"/>
                <a:cs typeface="Latha" panose="020B0604020202020204" pitchFamily="34" charset="0"/>
              </a:rPr>
              <a:t>Average Fuel Consumption and CO2 Emissions by Vehicle Class:</a:t>
            </a:r>
            <a:endParaRPr lang="en-IN" sz="14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spcAft>
                <a:spcPts val="1000"/>
              </a:spcAft>
            </a:pPr>
            <a:endParaRPr lang="en-IN" sz="1400" dirty="0">
              <a:effectLst/>
              <a:latin typeface="Calibri" panose="020F0502020204030204" pitchFamily="34" charset="0"/>
              <a:ea typeface="Calibri" panose="020F0502020204030204" pitchFamily="34" charset="0"/>
              <a:cs typeface="Latha" panose="020B0604020202020204" pitchFamily="34" charset="0"/>
            </a:endParaRPr>
          </a:p>
          <a:p>
            <a:pPr>
              <a:spcBef>
                <a:spcPts val="600"/>
              </a:spcBef>
            </a:pPr>
            <a:endParaRPr lang="en-IN" sz="1400" dirty="0">
              <a:effectLst/>
              <a:latin typeface="Calibri" panose="020F0502020204030204" pitchFamily="34" charset="0"/>
              <a:ea typeface="Calibri" panose="020F0502020204030204" pitchFamily="34" charset="0"/>
              <a:cs typeface="Latha" panose="020B0604020202020204" pitchFamily="34" charset="0"/>
            </a:endParaRPr>
          </a:p>
          <a:p>
            <a:pPr>
              <a:spcBef>
                <a:spcPts val="600"/>
              </a:spcBef>
            </a:pPr>
            <a:endParaRPr lang="en-IN" sz="2400" b="1" i="0" dirty="0">
              <a:solidFill>
                <a:schemeClr val="tx1">
                  <a:lumMod val="75000"/>
                  <a:lumOff val="25000"/>
                </a:schemeClr>
              </a:solidFill>
              <a:effectLst/>
              <a:latin typeface="Lora" pitchFamily="2" charset="0"/>
            </a:endParaRPr>
          </a:p>
        </p:txBody>
      </p:sp>
      <p:pic>
        <p:nvPicPr>
          <p:cNvPr id="2" name="Picture 1" descr="A graph of a graph showing the cost of fuel consumption&#10;&#10;Description automatically generated">
            <a:extLst>
              <a:ext uri="{FF2B5EF4-FFF2-40B4-BE49-F238E27FC236}">
                <a16:creationId xmlns:a16="http://schemas.microsoft.com/office/drawing/2014/main" id="{DB15F65F-5C4F-26E8-9CC7-F95F04E892A1}"/>
              </a:ext>
            </a:extLst>
          </p:cNvPr>
          <p:cNvPicPr>
            <a:picLocks noChangeAspect="1"/>
          </p:cNvPicPr>
          <p:nvPr/>
        </p:nvPicPr>
        <p:blipFill>
          <a:blip r:embed="rId4"/>
          <a:stretch>
            <a:fillRect/>
          </a:stretch>
        </p:blipFill>
        <p:spPr>
          <a:xfrm>
            <a:off x="-3626" y="3181081"/>
            <a:ext cx="5755191" cy="3666930"/>
          </a:xfrm>
          <a:prstGeom prst="rect">
            <a:avLst/>
          </a:prstGeom>
        </p:spPr>
      </p:pic>
      <p:pic>
        <p:nvPicPr>
          <p:cNvPr id="4" name="Picture 3" descr="A graph showing the average fuel consumption and emission&#10;&#10;Description automatically generated">
            <a:extLst>
              <a:ext uri="{FF2B5EF4-FFF2-40B4-BE49-F238E27FC236}">
                <a16:creationId xmlns:a16="http://schemas.microsoft.com/office/drawing/2014/main" id="{CEE90CBF-F3A5-4AE0-07C9-7D18FFBEC79F}"/>
              </a:ext>
            </a:extLst>
          </p:cNvPr>
          <p:cNvPicPr>
            <a:picLocks noChangeAspect="1"/>
          </p:cNvPicPr>
          <p:nvPr/>
        </p:nvPicPr>
        <p:blipFill>
          <a:blip r:embed="rId5"/>
          <a:stretch>
            <a:fillRect/>
          </a:stretch>
        </p:blipFill>
        <p:spPr>
          <a:xfrm>
            <a:off x="5871607" y="330510"/>
            <a:ext cx="5920740" cy="3299098"/>
          </a:xfrm>
          <a:prstGeom prst="rect">
            <a:avLst/>
          </a:prstGeom>
        </p:spPr>
      </p:pic>
    </p:spTree>
    <p:extLst>
      <p:ext uri="{BB962C8B-B14F-4D97-AF65-F5344CB8AC3E}">
        <p14:creationId xmlns:p14="http://schemas.microsoft.com/office/powerpoint/2010/main" val="30088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83F1E-438A-482C-9527-A94CDB7BFC01}"/>
              </a:ext>
            </a:extLst>
          </p:cNvPr>
          <p:cNvSpPr/>
          <p:nvPr/>
        </p:nvSpPr>
        <p:spPr>
          <a:xfrm>
            <a:off x="0" y="0"/>
            <a:ext cx="8847438" cy="6858000"/>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14B2BF5C-BCCD-4CE4-9A80-577D76F33F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800435" y="3029926"/>
            <a:ext cx="6385969" cy="3576147"/>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361699-0863-4847-A578-690DAD159F85}"/>
              </a:ext>
            </a:extLst>
          </p:cNvPr>
          <p:cNvSpPr txBox="1"/>
          <p:nvPr/>
        </p:nvSpPr>
        <p:spPr>
          <a:xfrm>
            <a:off x="334213" y="1240971"/>
            <a:ext cx="5672697" cy="5447645"/>
          </a:xfrm>
          <a:prstGeom prst="rect">
            <a:avLst/>
          </a:prstGeom>
          <a:noFill/>
        </p:spPr>
        <p:txBody>
          <a:bodyPr wrap="square">
            <a:spAutoFit/>
          </a:bodyPr>
          <a:lstStyle/>
          <a:p>
            <a:r>
              <a:rPr lang="en-GB" sz="3200" b="1" i="0" dirty="0">
                <a:effectLst/>
                <a:latin typeface="Lora" pitchFamily="2" charset="0"/>
              </a:rPr>
              <a:t>Linear Regression</a:t>
            </a:r>
          </a:p>
          <a:p>
            <a:endParaRPr lang="en-GB" sz="1600" b="1" i="0" dirty="0">
              <a:effectLst/>
              <a:latin typeface="Lora" pitchFamily="2" charset="0"/>
            </a:endParaRPr>
          </a:p>
          <a:p>
            <a:r>
              <a:rPr lang="en-GB" sz="1600" b="1" i="0" dirty="0">
                <a:effectLst/>
                <a:latin typeface="Lora" pitchFamily="2" charset="0"/>
              </a:rPr>
              <a:t>Feature Selection:  </a:t>
            </a:r>
          </a:p>
          <a:p>
            <a:pPr marL="285750" indent="-285750">
              <a:buFont typeface="Arial" panose="020B0604020202020204" pitchFamily="34" charset="0"/>
              <a:buChar char="•"/>
            </a:pPr>
            <a:r>
              <a:rPr lang="en-US" sz="1400" i="0" dirty="0">
                <a:solidFill>
                  <a:srgbClr val="ECECF1"/>
                </a:solidFill>
                <a:effectLst/>
                <a:latin typeface="Lora" pitchFamily="2" charset="0"/>
              </a:rPr>
              <a:t>Lasso regression is used for feature selection to identify influential predictors of CO2 emissions.</a:t>
            </a:r>
          </a:p>
          <a:p>
            <a:pPr marL="285750" indent="-285750">
              <a:buFont typeface="Arial" panose="020B0604020202020204" pitchFamily="34" charset="0"/>
              <a:buChar char="•"/>
            </a:pPr>
            <a:r>
              <a:rPr lang="en-US" sz="1400" i="0" dirty="0">
                <a:solidFill>
                  <a:srgbClr val="ECECF1"/>
                </a:solidFill>
                <a:effectLst/>
                <a:latin typeface="Lora" pitchFamily="2" charset="0"/>
              </a:rPr>
              <a:t>Selected features include model year, cylinders, fuel consumption rates (city, highway, combined), fuel type D, and fuel type E.</a:t>
            </a:r>
          </a:p>
          <a:p>
            <a:endParaRPr lang="en-US" sz="1400" b="1" i="0" dirty="0">
              <a:solidFill>
                <a:srgbClr val="ECECF1"/>
              </a:solidFill>
              <a:effectLst/>
              <a:latin typeface="Lora" pitchFamily="2" charset="0"/>
            </a:endParaRPr>
          </a:p>
          <a:p>
            <a:endParaRPr lang="en-US" sz="1400" b="1" dirty="0">
              <a:solidFill>
                <a:srgbClr val="ECECF1"/>
              </a:solidFill>
              <a:latin typeface="Lora" pitchFamily="2" charset="0"/>
            </a:endParaRPr>
          </a:p>
          <a:p>
            <a:endParaRPr lang="en-US" sz="1400" b="1" i="0" dirty="0">
              <a:solidFill>
                <a:srgbClr val="ECECF1"/>
              </a:solidFill>
              <a:effectLst/>
              <a:latin typeface="Lora" pitchFamily="2" charset="0"/>
            </a:endParaRPr>
          </a:p>
          <a:p>
            <a:r>
              <a:rPr lang="en-US" sz="1400" b="1" dirty="0">
                <a:latin typeface="Lora" pitchFamily="2" charset="0"/>
              </a:rPr>
              <a:t>Baseline Model:</a:t>
            </a:r>
          </a:p>
          <a:p>
            <a:pPr marL="285750" indent="-285750">
              <a:buFont typeface="Arial" panose="020B0604020202020204" pitchFamily="34" charset="0"/>
              <a:buChar char="•"/>
            </a:pPr>
            <a:r>
              <a:rPr lang="en-US" sz="1400" dirty="0">
                <a:solidFill>
                  <a:schemeClr val="bg1"/>
                </a:solidFill>
                <a:latin typeface="Lora" pitchFamily="2" charset="0"/>
              </a:rPr>
              <a:t>Linear regression model is then trained on the selected features to predict CO2 emissions.</a:t>
            </a:r>
          </a:p>
          <a:p>
            <a:pPr marL="285750" indent="-285750">
              <a:buFont typeface="Arial" panose="020B0604020202020204" pitchFamily="34" charset="0"/>
              <a:buChar char="•"/>
            </a:pPr>
            <a:r>
              <a:rPr lang="en-US" sz="1400" dirty="0">
                <a:solidFill>
                  <a:schemeClr val="bg1"/>
                </a:solidFill>
                <a:latin typeface="Lora" pitchFamily="2" charset="0"/>
              </a:rPr>
              <a:t>Performance evaluation metrics:</a:t>
            </a:r>
          </a:p>
          <a:p>
            <a:r>
              <a:rPr lang="en-US" sz="1400" dirty="0">
                <a:solidFill>
                  <a:schemeClr val="bg1"/>
                </a:solidFill>
                <a:latin typeface="Lora" pitchFamily="2" charset="0"/>
              </a:rPr>
              <a:t>	Mean Squared Error (MSE): 13.71</a:t>
            </a:r>
          </a:p>
          <a:p>
            <a:r>
              <a:rPr lang="en-US" sz="1400" dirty="0">
                <a:solidFill>
                  <a:schemeClr val="bg1"/>
                </a:solidFill>
                <a:latin typeface="Lora" pitchFamily="2" charset="0"/>
              </a:rPr>
              <a:t>	Root Mean Squared Error (RMSE): 3.70</a:t>
            </a:r>
          </a:p>
          <a:p>
            <a:r>
              <a:rPr lang="en-US" sz="1400" dirty="0">
                <a:solidFill>
                  <a:schemeClr val="bg1"/>
                </a:solidFill>
                <a:latin typeface="Lora" pitchFamily="2" charset="0"/>
              </a:rPr>
              <a:t>	R-squared (R^2) Score: 0.996</a:t>
            </a:r>
          </a:p>
          <a:p>
            <a:pPr marL="285750" indent="-285750">
              <a:buFont typeface="Arial" panose="020B0604020202020204" pitchFamily="34" charset="0"/>
              <a:buChar char="•"/>
            </a:pPr>
            <a:r>
              <a:rPr lang="en-US" sz="1400" dirty="0">
                <a:solidFill>
                  <a:schemeClr val="bg1"/>
                </a:solidFill>
                <a:latin typeface="Lora" pitchFamily="2" charset="0"/>
              </a:rPr>
              <a:t>The model demonstrates high accuracy in predicting CO2 emissions from vehicles based on fuel consumption data.</a:t>
            </a:r>
          </a:p>
          <a:p>
            <a:endParaRPr lang="en-GB" sz="1400" b="1" i="0" dirty="0">
              <a:solidFill>
                <a:srgbClr val="ECECF1"/>
              </a:solidFill>
              <a:effectLst/>
              <a:latin typeface="Lora" pitchFamily="2" charset="0"/>
            </a:endParaRPr>
          </a:p>
          <a:p>
            <a:endParaRPr lang="en-IN" sz="3200" b="1" dirty="0">
              <a:latin typeface="Lora" pitchFamily="2" charset="0"/>
            </a:endParaRPr>
          </a:p>
        </p:txBody>
      </p:sp>
      <p:sp>
        <p:nvSpPr>
          <p:cNvPr id="2" name="Rectangle 4">
            <a:extLst>
              <a:ext uri="{FF2B5EF4-FFF2-40B4-BE49-F238E27FC236}">
                <a16:creationId xmlns:a16="http://schemas.microsoft.com/office/drawing/2014/main" id="{A955331A-4917-41E6-9A9B-9032EF929C86}"/>
              </a:ext>
            </a:extLst>
          </p:cNvPr>
          <p:cNvSpPr>
            <a:spLocks noChangeArrowheads="1"/>
          </p:cNvSpPr>
          <p:nvPr/>
        </p:nvSpPr>
        <p:spPr bwMode="auto">
          <a:xfrm>
            <a:off x="334214" y="3307038"/>
            <a:ext cx="5623969" cy="878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latin typeface="Lora" pitchFamily="2" charset="0"/>
              </a:rPr>
            </a:br>
            <a:endParaRPr kumimoji="0" lang="en-US" altLang="en-US" b="0" i="0" u="none" strike="noStrike" cap="none" normalizeH="0" baseline="0" dirty="0">
              <a:ln>
                <a:noFill/>
              </a:ln>
              <a:solidFill>
                <a:schemeClr val="bg1"/>
              </a:solidFill>
              <a:effectLst/>
              <a:latin typeface="Lora" pitchFamily="2" charset="0"/>
            </a:endParaRPr>
          </a:p>
        </p:txBody>
      </p:sp>
      <p:pic>
        <p:nvPicPr>
          <p:cNvPr id="4" name="Picture 3" descr="A graph of a graph showing the amount of carbon dioxide&#10;&#10;Description automatically generated">
            <a:extLst>
              <a:ext uri="{FF2B5EF4-FFF2-40B4-BE49-F238E27FC236}">
                <a16:creationId xmlns:a16="http://schemas.microsoft.com/office/drawing/2014/main" id="{48A90CB4-2A37-D02A-9BCC-8532362316DA}"/>
              </a:ext>
            </a:extLst>
          </p:cNvPr>
          <p:cNvPicPr>
            <a:picLocks noChangeAspect="1"/>
          </p:cNvPicPr>
          <p:nvPr/>
        </p:nvPicPr>
        <p:blipFill>
          <a:blip r:embed="rId3"/>
          <a:stretch>
            <a:fillRect/>
          </a:stretch>
        </p:blipFill>
        <p:spPr>
          <a:xfrm>
            <a:off x="7025205" y="251927"/>
            <a:ext cx="3644468" cy="2546557"/>
          </a:xfrm>
          <a:prstGeom prst="rect">
            <a:avLst/>
          </a:prstGeom>
        </p:spPr>
      </p:pic>
    </p:spTree>
    <p:extLst>
      <p:ext uri="{BB962C8B-B14F-4D97-AF65-F5344CB8AC3E}">
        <p14:creationId xmlns:p14="http://schemas.microsoft.com/office/powerpoint/2010/main" val="1093498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A83F1E-438A-482C-9527-A94CDB7BFC01}"/>
              </a:ext>
            </a:extLst>
          </p:cNvPr>
          <p:cNvSpPr/>
          <p:nvPr/>
        </p:nvSpPr>
        <p:spPr>
          <a:xfrm>
            <a:off x="1" y="0"/>
            <a:ext cx="8847438" cy="6858000"/>
          </a:xfrm>
          <a:prstGeom prst="rect">
            <a:avLst/>
          </a:prstGeom>
          <a:solidFill>
            <a:srgbClr val="B9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14B2BF5C-BCCD-4CE4-9A80-577D76F33F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958183" y="3029926"/>
            <a:ext cx="6228221" cy="3576147"/>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361699-0863-4847-A578-690DAD159F85}"/>
              </a:ext>
            </a:extLst>
          </p:cNvPr>
          <p:cNvSpPr txBox="1"/>
          <p:nvPr/>
        </p:nvSpPr>
        <p:spPr>
          <a:xfrm>
            <a:off x="309849" y="587828"/>
            <a:ext cx="5672697" cy="5878532"/>
          </a:xfrm>
          <a:prstGeom prst="rect">
            <a:avLst/>
          </a:prstGeom>
          <a:noFill/>
        </p:spPr>
        <p:txBody>
          <a:bodyPr wrap="square">
            <a:spAutoFit/>
          </a:bodyPr>
          <a:lstStyle/>
          <a:p>
            <a:r>
              <a:rPr lang="en-GB" sz="3200" b="1" i="0" dirty="0">
                <a:effectLst/>
                <a:latin typeface="Lora" pitchFamily="2" charset="0"/>
              </a:rPr>
              <a:t>Lasso Regression</a:t>
            </a:r>
          </a:p>
          <a:p>
            <a:endParaRPr lang="en-GB" sz="1600" b="1" i="0" dirty="0">
              <a:effectLst/>
              <a:latin typeface="Lora" pitchFamily="2" charset="0"/>
            </a:endParaRPr>
          </a:p>
          <a:p>
            <a:r>
              <a:rPr lang="en-GB" sz="1600" b="1" i="0" dirty="0">
                <a:effectLst/>
                <a:latin typeface="Lora" pitchFamily="2" charset="0"/>
              </a:rPr>
              <a:t>Feature Scaling:  </a:t>
            </a:r>
          </a:p>
          <a:p>
            <a:pPr marL="285750" indent="-285750">
              <a:buFont typeface="Arial" panose="020B0604020202020204" pitchFamily="34" charset="0"/>
              <a:buChar char="•"/>
            </a:pPr>
            <a:r>
              <a:rPr lang="en-US" sz="1400" dirty="0">
                <a:solidFill>
                  <a:schemeClr val="bg1"/>
                </a:solidFill>
                <a:latin typeface="Lora" pitchFamily="2" charset="0"/>
              </a:rPr>
              <a:t>Lasso regression is applied with standard scaling to account for feature scaling.</a:t>
            </a:r>
          </a:p>
          <a:p>
            <a:endParaRPr lang="en-US" sz="1400" b="1" i="0" dirty="0">
              <a:solidFill>
                <a:srgbClr val="ECECF1"/>
              </a:solidFill>
              <a:effectLst/>
              <a:latin typeface="Lora" pitchFamily="2" charset="0"/>
            </a:endParaRPr>
          </a:p>
          <a:p>
            <a:r>
              <a:rPr lang="en-US" sz="1400" b="1" dirty="0">
                <a:latin typeface="Lora" pitchFamily="2" charset="0"/>
              </a:rPr>
              <a:t>Baseline Model:</a:t>
            </a:r>
          </a:p>
          <a:p>
            <a:pPr marL="285750" indent="-285750">
              <a:buFont typeface="Arial" panose="020B0604020202020204" pitchFamily="34" charset="0"/>
              <a:buChar char="•"/>
            </a:pPr>
            <a:r>
              <a:rPr lang="en-US" sz="1400" dirty="0">
                <a:solidFill>
                  <a:schemeClr val="bg1"/>
                </a:solidFill>
                <a:latin typeface="Lora" pitchFamily="2" charset="0"/>
              </a:rPr>
              <a:t>Performance metrics after scaling:</a:t>
            </a:r>
          </a:p>
          <a:p>
            <a:r>
              <a:rPr lang="en-US" sz="1400" dirty="0">
                <a:solidFill>
                  <a:schemeClr val="bg1"/>
                </a:solidFill>
                <a:latin typeface="Lora" pitchFamily="2" charset="0"/>
              </a:rPr>
              <a:t>	Mean Squared Error (MSE): 13.80</a:t>
            </a:r>
          </a:p>
          <a:p>
            <a:r>
              <a:rPr lang="en-US" sz="1400" dirty="0">
                <a:solidFill>
                  <a:schemeClr val="bg1"/>
                </a:solidFill>
                <a:latin typeface="Lora" pitchFamily="2" charset="0"/>
              </a:rPr>
              <a:t>	Root Mean Squared Error (RMSE): 3.71</a:t>
            </a:r>
          </a:p>
          <a:p>
            <a:r>
              <a:rPr lang="en-US" sz="1400" dirty="0">
                <a:solidFill>
                  <a:schemeClr val="bg1"/>
                </a:solidFill>
                <a:latin typeface="Lora" pitchFamily="2" charset="0"/>
              </a:rPr>
              <a:t>	R-squared (R^2) Score: 0.996</a:t>
            </a:r>
          </a:p>
          <a:p>
            <a:pPr marL="285750" indent="-285750">
              <a:buFont typeface="Arial" panose="020B0604020202020204" pitchFamily="34" charset="0"/>
              <a:buChar char="•"/>
            </a:pPr>
            <a:r>
              <a:rPr lang="en-US" sz="1400" dirty="0" err="1">
                <a:solidFill>
                  <a:schemeClr val="bg1"/>
                </a:solidFill>
                <a:latin typeface="Lora" pitchFamily="2" charset="0"/>
              </a:rPr>
              <a:t>LassoCV</a:t>
            </a:r>
            <a:r>
              <a:rPr lang="en-US" sz="1400" dirty="0">
                <a:solidFill>
                  <a:schemeClr val="bg1"/>
                </a:solidFill>
                <a:latin typeface="Lora" pitchFamily="2" charset="0"/>
              </a:rPr>
              <a:t> is utilized with cross-validation to find the optimal alpha parameter.</a:t>
            </a:r>
          </a:p>
          <a:p>
            <a:endParaRPr lang="en-US" sz="1400" b="1" dirty="0">
              <a:solidFill>
                <a:schemeClr val="bg1"/>
              </a:solidFill>
              <a:latin typeface="Lora" pitchFamily="2" charset="0"/>
            </a:endParaRPr>
          </a:p>
          <a:p>
            <a:r>
              <a:rPr lang="en-US" sz="1400" b="1" dirty="0">
                <a:latin typeface="Lora" pitchFamily="2" charset="0"/>
              </a:rPr>
              <a:t>Hyperparameter Tuning:</a:t>
            </a:r>
          </a:p>
          <a:p>
            <a:pPr marL="285750" indent="-285750">
              <a:buFont typeface="Arial" panose="020B0604020202020204" pitchFamily="34" charset="0"/>
              <a:buChar char="•"/>
            </a:pPr>
            <a:r>
              <a:rPr lang="en-US" sz="1400" dirty="0">
                <a:solidFill>
                  <a:schemeClr val="bg1"/>
                </a:solidFill>
                <a:latin typeface="Lora" pitchFamily="2" charset="0"/>
              </a:rPr>
              <a:t>Best alpha value obtained: 0.01.</a:t>
            </a:r>
          </a:p>
          <a:p>
            <a:pPr marL="285750" indent="-285750">
              <a:buFont typeface="Arial" panose="020B0604020202020204" pitchFamily="34" charset="0"/>
              <a:buChar char="•"/>
            </a:pPr>
            <a:r>
              <a:rPr lang="en-US" sz="1400" dirty="0">
                <a:solidFill>
                  <a:schemeClr val="bg1"/>
                </a:solidFill>
                <a:latin typeface="Lora" pitchFamily="2" charset="0"/>
              </a:rPr>
              <a:t>Performance metrics after </a:t>
            </a:r>
            <a:r>
              <a:rPr lang="en-US" sz="1400" dirty="0" err="1">
                <a:solidFill>
                  <a:schemeClr val="bg1"/>
                </a:solidFill>
                <a:latin typeface="Lora" pitchFamily="2" charset="0"/>
              </a:rPr>
              <a:t>LassoCV</a:t>
            </a:r>
            <a:r>
              <a:rPr lang="en-US" sz="1400" dirty="0">
                <a:solidFill>
                  <a:schemeClr val="bg1"/>
                </a:solidFill>
                <a:latin typeface="Lora" pitchFamily="2" charset="0"/>
              </a:rPr>
              <a:t> with optimal alpha:</a:t>
            </a:r>
          </a:p>
          <a:p>
            <a:r>
              <a:rPr lang="en-US" sz="1400" dirty="0">
                <a:solidFill>
                  <a:schemeClr val="bg1"/>
                </a:solidFill>
                <a:latin typeface="Lora" pitchFamily="2" charset="0"/>
              </a:rPr>
              <a:t>	Mean Squared Error (MSE): 13.82</a:t>
            </a:r>
          </a:p>
          <a:p>
            <a:r>
              <a:rPr lang="en-US" sz="1400" dirty="0">
                <a:solidFill>
                  <a:schemeClr val="bg1"/>
                </a:solidFill>
                <a:latin typeface="Lora" pitchFamily="2" charset="0"/>
              </a:rPr>
              <a:t>	Root Mean Squared Error (RMSE): 3.72</a:t>
            </a:r>
          </a:p>
          <a:p>
            <a:r>
              <a:rPr lang="en-US" sz="1400" dirty="0">
                <a:solidFill>
                  <a:schemeClr val="bg1"/>
                </a:solidFill>
                <a:latin typeface="Lora" pitchFamily="2" charset="0"/>
              </a:rPr>
              <a:t>	R-squared (R^2) Score: 0.996</a:t>
            </a:r>
          </a:p>
          <a:p>
            <a:pPr marL="285750" indent="-285750">
              <a:buFont typeface="Arial" panose="020B0604020202020204" pitchFamily="34" charset="0"/>
              <a:buChar char="•"/>
            </a:pPr>
            <a:r>
              <a:rPr lang="en-US" sz="1400" dirty="0">
                <a:solidFill>
                  <a:schemeClr val="bg1"/>
                </a:solidFill>
                <a:latin typeface="Lora" pitchFamily="2" charset="0"/>
              </a:rPr>
              <a:t>The model's performance remains consistent after applying standard scaling and performing </a:t>
            </a:r>
            <a:r>
              <a:rPr lang="en-US" sz="1400" dirty="0" err="1">
                <a:solidFill>
                  <a:schemeClr val="bg1"/>
                </a:solidFill>
                <a:latin typeface="Lora" pitchFamily="2" charset="0"/>
              </a:rPr>
              <a:t>LassoCV</a:t>
            </a:r>
            <a:r>
              <a:rPr lang="en-US" sz="1400" dirty="0">
                <a:solidFill>
                  <a:schemeClr val="bg1"/>
                </a:solidFill>
                <a:latin typeface="Lora" pitchFamily="2" charset="0"/>
              </a:rPr>
              <a:t> for hyperparameter tuning.</a:t>
            </a:r>
            <a:endParaRPr lang="en-GB" sz="1400" i="0" dirty="0">
              <a:solidFill>
                <a:srgbClr val="ECECF1"/>
              </a:solidFill>
              <a:effectLst/>
              <a:latin typeface="Lora" pitchFamily="2" charset="0"/>
            </a:endParaRPr>
          </a:p>
          <a:p>
            <a:endParaRPr lang="en-IN" sz="3200" b="1" dirty="0">
              <a:latin typeface="Lora" pitchFamily="2" charset="0"/>
            </a:endParaRPr>
          </a:p>
        </p:txBody>
      </p:sp>
      <p:sp>
        <p:nvSpPr>
          <p:cNvPr id="2" name="Rectangle 4">
            <a:extLst>
              <a:ext uri="{FF2B5EF4-FFF2-40B4-BE49-F238E27FC236}">
                <a16:creationId xmlns:a16="http://schemas.microsoft.com/office/drawing/2014/main" id="{A955331A-4917-41E6-9A9B-9032EF929C86}"/>
              </a:ext>
            </a:extLst>
          </p:cNvPr>
          <p:cNvSpPr>
            <a:spLocks noChangeArrowheads="1"/>
          </p:cNvSpPr>
          <p:nvPr/>
        </p:nvSpPr>
        <p:spPr bwMode="auto">
          <a:xfrm>
            <a:off x="334214" y="3307038"/>
            <a:ext cx="5623969" cy="878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latin typeface="Lora" pitchFamily="2" charset="0"/>
              </a:rPr>
            </a:br>
            <a:endParaRPr kumimoji="0" lang="en-US" altLang="en-US" b="0" i="0" u="none" strike="noStrike" cap="none" normalizeH="0" baseline="0" dirty="0">
              <a:ln>
                <a:noFill/>
              </a:ln>
              <a:solidFill>
                <a:schemeClr val="bg1"/>
              </a:solidFill>
              <a:effectLst/>
              <a:latin typeface="Lora" pitchFamily="2" charset="0"/>
            </a:endParaRPr>
          </a:p>
        </p:txBody>
      </p:sp>
      <p:pic>
        <p:nvPicPr>
          <p:cNvPr id="5" name="Picture 4" descr="A graph of a graph showing the amount of carbon dioxide&#10;&#10;Description automatically generated">
            <a:extLst>
              <a:ext uri="{FF2B5EF4-FFF2-40B4-BE49-F238E27FC236}">
                <a16:creationId xmlns:a16="http://schemas.microsoft.com/office/drawing/2014/main" id="{D817B92B-5FB9-1553-2D87-363A545D7916}"/>
              </a:ext>
            </a:extLst>
          </p:cNvPr>
          <p:cNvPicPr>
            <a:picLocks noChangeAspect="1"/>
          </p:cNvPicPr>
          <p:nvPr/>
        </p:nvPicPr>
        <p:blipFill>
          <a:blip r:embed="rId3"/>
          <a:stretch>
            <a:fillRect/>
          </a:stretch>
        </p:blipFill>
        <p:spPr>
          <a:xfrm>
            <a:off x="7042707" y="251927"/>
            <a:ext cx="4541520" cy="2550389"/>
          </a:xfrm>
          <a:prstGeom prst="rect">
            <a:avLst/>
          </a:prstGeom>
        </p:spPr>
      </p:pic>
    </p:spTree>
    <p:extLst>
      <p:ext uri="{BB962C8B-B14F-4D97-AF65-F5344CB8AC3E}">
        <p14:creationId xmlns:p14="http://schemas.microsoft.com/office/powerpoint/2010/main" val="3451679730"/>
      </p:ext>
    </p:extLst>
  </p:cSld>
  <p:clrMapOvr>
    <a:masterClrMapping/>
  </p:clrMapOvr>
</p:sld>
</file>

<file path=ppt/theme/theme1.xml><?xml version="1.0" encoding="utf-8"?>
<a:theme xmlns:a="http://schemas.openxmlformats.org/drawingml/2006/main" name="Office Theme">
  <a:themeElements>
    <a:clrScheme name="friday">
      <a:dk1>
        <a:sysClr val="windowText" lastClr="000000"/>
      </a:dk1>
      <a:lt1>
        <a:sysClr val="window" lastClr="FFFFFF"/>
      </a:lt1>
      <a:dk2>
        <a:srgbClr val="44546A"/>
      </a:dk2>
      <a:lt2>
        <a:srgbClr val="E7E6E6"/>
      </a:lt2>
      <a:accent1>
        <a:srgbClr val="0678EB"/>
      </a:accent1>
      <a:accent2>
        <a:srgbClr val="FE2020"/>
      </a:accent2>
      <a:accent3>
        <a:srgbClr val="7030A0"/>
      </a:accent3>
      <a:accent4>
        <a:srgbClr val="00B050"/>
      </a:accent4>
      <a:accent5>
        <a:srgbClr val="FFC000"/>
      </a:accent5>
      <a:accent6>
        <a:srgbClr val="C000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1225</Words>
  <Application>Microsoft Office PowerPoint</Application>
  <PresentationFormat>Widescreen</PresentationFormat>
  <Paragraphs>109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Lora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Model Performance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Aishwariya Alagesan</cp:lastModifiedBy>
  <cp:revision>27</cp:revision>
  <dcterms:created xsi:type="dcterms:W3CDTF">2023-06-19T08:30:03Z</dcterms:created>
  <dcterms:modified xsi:type="dcterms:W3CDTF">2024-04-11T02:24:07Z</dcterms:modified>
</cp:coreProperties>
</file>